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340" r:id="rId3"/>
    <p:sldId id="341" r:id="rId4"/>
    <p:sldId id="258" r:id="rId5"/>
    <p:sldId id="342" r:id="rId6"/>
    <p:sldId id="259" r:id="rId7"/>
    <p:sldId id="260" r:id="rId8"/>
    <p:sldId id="359" r:id="rId9"/>
    <p:sldId id="261" r:id="rId10"/>
    <p:sldId id="262" r:id="rId11"/>
    <p:sldId id="344" r:id="rId12"/>
    <p:sldId id="263" r:id="rId13"/>
    <p:sldId id="264" r:id="rId14"/>
    <p:sldId id="265" r:id="rId15"/>
    <p:sldId id="343" r:id="rId16"/>
    <p:sldId id="266" r:id="rId17"/>
    <p:sldId id="345" r:id="rId18"/>
    <p:sldId id="267" r:id="rId19"/>
    <p:sldId id="268" r:id="rId20"/>
    <p:sldId id="346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6" r:id="rId30"/>
    <p:sldId id="278" r:id="rId31"/>
    <p:sldId id="347" r:id="rId32"/>
    <p:sldId id="348" r:id="rId33"/>
    <p:sldId id="280" r:id="rId34"/>
    <p:sldId id="281" r:id="rId35"/>
    <p:sldId id="325" r:id="rId36"/>
    <p:sldId id="324" r:id="rId37"/>
    <p:sldId id="326" r:id="rId38"/>
    <p:sldId id="349" r:id="rId39"/>
    <p:sldId id="327" r:id="rId40"/>
    <p:sldId id="350" r:id="rId41"/>
    <p:sldId id="335" r:id="rId42"/>
    <p:sldId id="351" r:id="rId43"/>
    <p:sldId id="329" r:id="rId44"/>
    <p:sldId id="352" r:id="rId45"/>
    <p:sldId id="353" r:id="rId46"/>
    <p:sldId id="331" r:id="rId47"/>
    <p:sldId id="323" r:id="rId48"/>
    <p:sldId id="354" r:id="rId49"/>
    <p:sldId id="282" r:id="rId50"/>
    <p:sldId id="355" r:id="rId51"/>
    <p:sldId id="356" r:id="rId52"/>
    <p:sldId id="316" r:id="rId53"/>
    <p:sldId id="317" r:id="rId54"/>
    <p:sldId id="318" r:id="rId55"/>
    <p:sldId id="357" r:id="rId56"/>
    <p:sldId id="321" r:id="rId57"/>
    <p:sldId id="358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006600"/>
    <a:srgbClr val="0000FF"/>
    <a:srgbClr val="CC3300"/>
    <a:srgbClr val="339933"/>
    <a:srgbClr val="FF6600"/>
    <a:srgbClr val="CC6600"/>
    <a:srgbClr val="FFCC66"/>
    <a:srgbClr val="FF99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4" autoAdjust="0"/>
    <p:restoredTop sz="90929"/>
  </p:normalViewPr>
  <p:slideViewPr>
    <p:cSldViewPr>
      <p:cViewPr varScale="1">
        <p:scale>
          <a:sx n="58" d="100"/>
          <a:sy n="58" d="100"/>
        </p:scale>
        <p:origin x="12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zh-TW" altLang="zh-TW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B9945178-CC08-413E-BB42-82D6255DE3F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5918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45178-CC08-413E-BB42-82D6255DE3F8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421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1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pic>
        <p:nvPicPr>
          <p:cNvPr id="16" name="Picture 11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9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fld id="{ACA3B443-1839-4935-AB2A-27A04691F3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97237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33387-CA4A-4676-8BEE-DDBD82296D2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867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CF6A0-480F-4667-AC10-343C02993D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44067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E1DF35-AEEE-4D8A-A6CB-77E3A9FBD0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896418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05740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1B3AF7B-0823-417A-BC7C-4B47F9C16D8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368184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DE6948F-7F6C-40DA-BB1E-845C6305DFB6}" type="slidenum">
              <a:rPr lang="en-US" altLang="zh-TW" sz="1800">
                <a:ea typeface="新細明體" charset="-120"/>
              </a:rPr>
              <a:pPr algn="r" eaLnBrk="1" hangingPunct="1"/>
              <a:t>‹#›</a:t>
            </a:fld>
            <a:endParaRPr lang="en-US" altLang="zh-TW" sz="1800">
              <a:ea typeface="新細明體" charset="-120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r>
              <a:rPr lang="en-US" altLang="zh-TW"/>
              <a:t>Copyright © The McGraw-Hill Companies, Inc. Permission required for reproduction or display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360969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29B15E-3938-4FEA-8306-89009A38073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89520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482F5F-8358-4E2A-BC9B-32122D1025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678865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C4FE8C-7ECF-4EE2-BA9F-8BD5D11612D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92908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BA1F4-C4B4-4013-A5AA-EE601D485AF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19138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935FBD-BE96-4653-8D01-140EC2568C7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997788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FCC3B-7770-489D-AF66-5631B728095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32541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711C1-4CE1-415A-9AF8-594477BE080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545842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ea typeface="新細明體" charset="-120"/>
              </a:defRPr>
            </a:lvl1pPr>
          </a:lstStyle>
          <a:p>
            <a:fld id="{0F0D278F-68C5-4485-B85E-468807E3B31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4108" name="Picture 13" descr="mcgraw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46" r:id="rId3"/>
    <p:sldLayoutId id="2147483757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8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9718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  <a:t>CHAPTER  </a:t>
            </a:r>
            <a:b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9600" b="1" smtClean="0">
                <a:solidFill>
                  <a:schemeClr val="tx1"/>
                </a:solidFill>
                <a:ea typeface="新細明體" charset="-120"/>
              </a:rPr>
              <a:t>4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Solidification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and 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Crystalline Imperfections</a:t>
            </a:r>
          </a:p>
        </p:txBody>
      </p:sp>
      <p:sp>
        <p:nvSpPr>
          <p:cNvPr id="9220" name="Rectangle 8"/>
          <p:cNvSpPr>
            <a:spLocks noChangeArrowheads="1"/>
          </p:cNvSpPr>
          <p:nvPr/>
        </p:nvSpPr>
        <p:spPr bwMode="auto">
          <a:xfrm>
            <a:off x="2743200" y="1066800"/>
            <a:ext cx="3810000" cy="2438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9221" name="Picture 11" descr="product_macmill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8321BB0-D862-47E2-8969-DFF060B3FC84}" type="slidenum">
              <a:rPr lang="en-US" altLang="zh-TW" sz="1800"/>
              <a:pPr eaLnBrk="1" hangingPunct="1"/>
              <a:t>1</a:t>
            </a:fld>
            <a:endParaRPr lang="en-US" altLang="zh-TW" sz="18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Critical Radius Versus Undercooling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66800"/>
            <a:ext cx="8568952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Greater the degree of undercooling, greater the change in volume free energy </a:t>
            </a:r>
            <a:r>
              <a:rPr lang="en-US" altLang="zh-TW" sz="2400" b="1" dirty="0" smtClean="0">
                <a:solidFill>
                  <a:srgbClr val="6600FF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b="1" i="1" dirty="0" smtClean="0">
                <a:solidFill>
                  <a:srgbClr val="6600FF"/>
                </a:solidFill>
                <a:ea typeface="新細明體" charset="-120"/>
                <a:cs typeface="Times New Roman" pitchFamily="18" charset="0"/>
              </a:rPr>
              <a:t>G</a:t>
            </a:r>
            <a:r>
              <a:rPr lang="en-US" altLang="zh-TW" sz="2400" b="1" i="1" baseline="-25000" dirty="0" smtClean="0">
                <a:solidFill>
                  <a:srgbClr val="6600FF"/>
                </a:solidFill>
                <a:ea typeface="新細明體" charset="-120"/>
                <a:cs typeface="Times New Roman" pitchFamily="18" charset="0"/>
              </a:rPr>
              <a:t>V</a:t>
            </a:r>
            <a:r>
              <a:rPr lang="en-US" altLang="zh-TW" sz="2400" i="1" baseline="-25000" dirty="0" smtClean="0">
                <a:ea typeface="新細明體" charset="-120"/>
                <a:cs typeface="Times New Roman" pitchFamily="18" charset="0"/>
              </a:rPr>
              <a:t>.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G</a:t>
            </a:r>
            <a:r>
              <a:rPr lang="en-US" altLang="zh-TW" sz="2400" i="1" baseline="-25000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S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 does not change significantly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As the amount of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undercooling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 Δ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T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increases, critical nucleus size decreases.</a:t>
            </a:r>
          </a:p>
          <a:p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Critical radius is related to undercooling by relation   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550650"/>
              </p:ext>
            </p:extLst>
          </p:nvPr>
        </p:nvGraphicFramePr>
        <p:xfrm>
          <a:off x="1366838" y="4111625"/>
          <a:ext cx="2497137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方程式" r:id="rId3" imgW="876240" imgH="444240" progId="Equation.3">
                  <p:embed/>
                </p:oleObj>
              </mc:Choice>
              <mc:Fallback>
                <p:oleObj name="方程式" r:id="rId3" imgW="876240" imgH="4442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4111625"/>
                        <a:ext cx="2497137" cy="1266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0" y="3900488"/>
            <a:ext cx="398121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0" i="1" dirty="0">
                <a:ea typeface="新細明體" charset="-120"/>
              </a:rPr>
              <a:t>r</a:t>
            </a:r>
            <a:r>
              <a:rPr lang="en-US" altLang="zh-TW" sz="2400" b="0" dirty="0">
                <a:ea typeface="新細明體" charset="-120"/>
              </a:rPr>
              <a:t>* = </a:t>
            </a:r>
            <a:r>
              <a:rPr lang="en-US" altLang="zh-TW" sz="2400" b="0" dirty="0" smtClean="0">
                <a:ea typeface="新細明體" charset="-120"/>
              </a:rPr>
              <a:t>Critical </a:t>
            </a:r>
            <a:r>
              <a:rPr lang="en-US" altLang="zh-TW" sz="2400" b="0" dirty="0">
                <a:ea typeface="新細明體" charset="-120"/>
              </a:rPr>
              <a:t>radius of nucleus</a:t>
            </a:r>
          </a:p>
          <a:p>
            <a:pPr eaLnBrk="1" hangingPunct="1"/>
            <a:r>
              <a:rPr lang="en-US" altLang="zh-TW" sz="2400" b="0" i="1" dirty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400" b="0" dirty="0">
                <a:ea typeface="新細明體" charset="-120"/>
                <a:cs typeface="Times New Roman" pitchFamily="18" charset="0"/>
              </a:rPr>
              <a:t> = Surface free energy</a:t>
            </a:r>
          </a:p>
          <a:p>
            <a:pPr eaLnBrk="1" hangingPunct="1"/>
            <a:r>
              <a:rPr lang="en-US" altLang="zh-TW" sz="2400" b="0" dirty="0" err="1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b="0" i="1" dirty="0" err="1">
                <a:ea typeface="新細明體" charset="-120"/>
                <a:cs typeface="Times New Roman" pitchFamily="18" charset="0"/>
              </a:rPr>
              <a:t>H</a:t>
            </a:r>
            <a:r>
              <a:rPr lang="en-US" altLang="zh-TW" sz="2400" b="0" i="1" baseline="-25000" dirty="0" err="1">
                <a:ea typeface="新細明體" charset="-120"/>
                <a:cs typeface="Times New Roman" pitchFamily="18" charset="0"/>
              </a:rPr>
              <a:t>f</a:t>
            </a:r>
            <a:r>
              <a:rPr lang="en-US" altLang="zh-TW" sz="2400" b="0" dirty="0">
                <a:ea typeface="新細明體" charset="-120"/>
                <a:cs typeface="Times New Roman" pitchFamily="18" charset="0"/>
              </a:rPr>
              <a:t> = Latent heat of fusion</a:t>
            </a:r>
          </a:p>
          <a:p>
            <a:pPr eaLnBrk="1" hangingPunct="1"/>
            <a:r>
              <a:rPr lang="en-US" altLang="zh-TW" sz="2400" b="0" dirty="0" smtClean="0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b="0" i="1" dirty="0" smtClean="0">
                <a:ea typeface="新細明體" charset="-120"/>
                <a:cs typeface="Times New Roman" pitchFamily="18" charset="0"/>
              </a:rPr>
              <a:t>T</a:t>
            </a:r>
            <a:r>
              <a:rPr lang="en-US" altLang="zh-TW" sz="2400" b="0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400" b="0" dirty="0">
                <a:ea typeface="新細明體" charset="-120"/>
                <a:cs typeface="Times New Roman" pitchFamily="18" charset="0"/>
              </a:rPr>
              <a:t>= Amount of undercooling.</a:t>
            </a:r>
          </a:p>
          <a:p>
            <a:pPr eaLnBrk="1" hangingPunct="1"/>
            <a:endParaRPr lang="en-US" altLang="zh-TW" sz="2400" b="0" dirty="0">
              <a:ea typeface="新細明體" charset="-120"/>
            </a:endParaRPr>
          </a:p>
        </p:txBody>
      </p:sp>
      <p:sp>
        <p:nvSpPr>
          <p:cNvPr id="307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BEEA9B8-84DF-481C-852F-C7DB0DDC4101}" type="slidenum">
              <a:rPr lang="en-US" altLang="zh-TW" sz="1800"/>
              <a:pPr eaLnBrk="1" hangingPunct="1"/>
              <a:t>10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8120"/>
            <a:ext cx="7488832" cy="548884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Critical Cu Radius Versus </a:t>
            </a:r>
            <a:r>
              <a:rPr lang="en-US" altLang="zh-TW" sz="3600" b="1" kern="0" dirty="0" smtClean="0">
                <a:ea typeface="新細明體" charset="-120"/>
                <a:sym typeface="Symbol"/>
              </a:rPr>
              <a:t>T</a:t>
            </a:r>
            <a:endParaRPr lang="en-US" altLang="zh-TW" sz="3600" b="1" kern="0" dirty="0" smtClean="0">
              <a:ea typeface="新細明體" charset="-120"/>
            </a:endParaRP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3059832" y="4005064"/>
            <a:ext cx="79208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3995936" y="4797152"/>
            <a:ext cx="936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字方塊 9"/>
          <p:cNvSpPr txBox="1"/>
          <p:nvPr/>
        </p:nvSpPr>
        <p:spPr>
          <a:xfrm>
            <a:off x="3335051" y="5445224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nm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49358" y="45210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胚</a:t>
            </a:r>
            <a:r>
              <a:rPr lang="zh-TW" altLang="en-US" dirty="0">
                <a:solidFill>
                  <a:srgbClr val="0000FF"/>
                </a:solidFill>
              </a:rPr>
              <a:t>核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434213" y="367696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晶核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98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Heterogeneous Nucleation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908720"/>
            <a:ext cx="7745486" cy="5596656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Nucleation occurs in a liquid on the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surfaces</a:t>
            </a:r>
            <a:r>
              <a:rPr lang="en-US" altLang="zh-TW" sz="2400" dirty="0" smtClean="0">
                <a:ea typeface="新細明體" charset="-120"/>
              </a:rPr>
              <a:t> of structural material. e.g.: Container surface, Insoluble impurities.</a:t>
            </a:r>
          </a:p>
          <a:p>
            <a:r>
              <a:rPr lang="en-US" altLang="zh-TW" sz="2400" dirty="0" smtClean="0">
                <a:ea typeface="新細明體" charset="-120"/>
              </a:rPr>
              <a:t>These structures, called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nucleating agents</a:t>
            </a:r>
            <a:r>
              <a:rPr lang="en-US" altLang="zh-TW" sz="2400" dirty="0" smtClean="0">
                <a:ea typeface="新細明體" charset="-120"/>
              </a:rPr>
              <a:t>, lower the free energy required to form stable nucleus.</a:t>
            </a: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Nucleating agents also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lower the critical size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Smaller amount of undercooling is required to solidify. 0.1-10 K vs. 100-300 K. Used excessively in industries.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12304" name="Slide Number Placeholder 1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0B0C02-5BEC-4887-8C4E-875C14C1260C}" type="slidenum">
              <a:rPr lang="en-US" altLang="zh-TW" sz="1800"/>
              <a:pPr eaLnBrk="1" hangingPunct="1"/>
              <a:t>12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7545252" cy="23762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Growth of Crystals and Grain Structure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820668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Nucleus grow into crystals in different orientations.</a:t>
            </a:r>
          </a:p>
          <a:p>
            <a:r>
              <a:rPr lang="en-US" altLang="zh-TW" sz="2400" b="1" i="1" dirty="0" smtClean="0">
                <a:solidFill>
                  <a:srgbClr val="6600FF"/>
                </a:solidFill>
                <a:ea typeface="新細明體" charset="-120"/>
              </a:rPr>
              <a:t>Crystal boundaries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are formed </a:t>
            </a:r>
            <a:r>
              <a:rPr lang="en-US" altLang="zh-TW" sz="2400" dirty="0" smtClean="0">
                <a:ea typeface="新細明體" charset="-120"/>
              </a:rPr>
              <a:t>when crystals join together at complete solidification. </a:t>
            </a:r>
          </a:p>
          <a:p>
            <a:r>
              <a:rPr lang="en-US" altLang="zh-TW" sz="2400" dirty="0" smtClean="0">
                <a:ea typeface="新細明體" charset="-120"/>
              </a:rPr>
              <a:t>Crystals in solidified metals are called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grains</a:t>
            </a:r>
            <a:r>
              <a:rPr lang="en-US" altLang="zh-TW" sz="2400" dirty="0" smtClean="0">
                <a:ea typeface="新細明體" charset="-120"/>
              </a:rPr>
              <a:t>.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Polycrystalline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Grains are separated by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grain boundaries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More the number of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nucleation sites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available, more the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number of grains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formed. </a:t>
            </a:r>
          </a:p>
          <a:p>
            <a:r>
              <a:rPr lang="en-US" altLang="zh-TW" sz="2400" dirty="0" smtClean="0">
                <a:ea typeface="新細明體" charset="-120"/>
              </a:rPr>
              <a:t>Coarse grain vs.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fine grain</a:t>
            </a:r>
          </a:p>
        </p:txBody>
      </p:sp>
      <p:pic>
        <p:nvPicPr>
          <p:cNvPr id="13316" name="Picture 11" descr="C:\Documents and Settings\Naveen\Desktop\Mcgraw\jpegs\crystal growt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00400"/>
            <a:ext cx="5159375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12"/>
          <p:cNvSpPr txBox="1">
            <a:spLocks noChangeArrowheads="1"/>
          </p:cNvSpPr>
          <p:nvPr/>
        </p:nvSpPr>
        <p:spPr bwMode="auto">
          <a:xfrm>
            <a:off x="511125" y="5877272"/>
            <a:ext cx="30527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Nuclei growing into grains</a:t>
            </a: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forming </a:t>
            </a:r>
            <a:r>
              <a:rPr lang="en-US" altLang="zh-TW" dirty="0">
                <a:ea typeface="新細明體" charset="-120"/>
              </a:rPr>
              <a:t>grain boundaries</a:t>
            </a:r>
          </a:p>
        </p:txBody>
      </p:sp>
      <p:sp>
        <p:nvSpPr>
          <p:cNvPr id="13318" name="Line 13"/>
          <p:cNvSpPr>
            <a:spLocks noChangeShapeType="1"/>
          </p:cNvSpPr>
          <p:nvPr/>
        </p:nvSpPr>
        <p:spPr bwMode="auto">
          <a:xfrm flipV="1">
            <a:off x="3581400" y="5867400"/>
            <a:ext cx="7620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20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E4A4CE-B4CE-47AC-A82B-3433747DC575}" type="slidenum">
              <a:rPr lang="en-US" altLang="zh-TW" sz="1800"/>
              <a:pPr eaLnBrk="1" hangingPunct="1"/>
              <a:t>13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7236296" y="206084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6600"/>
                </a:solidFill>
              </a:rPr>
              <a:t>多</a:t>
            </a:r>
            <a:r>
              <a:rPr lang="zh-TW" altLang="en-US" dirty="0">
                <a:solidFill>
                  <a:srgbClr val="006600"/>
                </a:solidFill>
              </a:rPr>
              <a:t>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Types of Grains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7990656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Equiaxed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Grains</a:t>
            </a:r>
            <a:r>
              <a:rPr lang="zh-TW" altLang="en-US" sz="2400" b="1" dirty="0" smtClean="0">
                <a:solidFill>
                  <a:srgbClr val="0000FF"/>
                </a:solidFill>
                <a:ea typeface="新細明體" charset="-120"/>
              </a:rPr>
              <a:t>等軸晶</a:t>
            </a:r>
            <a:r>
              <a:rPr lang="en-US" altLang="zh-TW" sz="2400" b="1" dirty="0" smtClean="0">
                <a:ea typeface="新細明體" charset="-120"/>
              </a:rPr>
              <a:t>: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Crystals, smaller in size, grow equally in all directions.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Formed at the sites of high concentration of the nuclei.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Example: Cold mold wall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(Large undercooling)</a:t>
            </a:r>
            <a:endParaRPr lang="en-US" altLang="zh-TW" sz="18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Columnar Grains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charset="-120"/>
              </a:rPr>
              <a:t>柱狀晶</a:t>
            </a:r>
            <a:r>
              <a:rPr lang="en-US" altLang="zh-TW" sz="2400" dirty="0" smtClean="0">
                <a:ea typeface="新細明體" charset="-120"/>
              </a:rPr>
              <a:t>: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Long thin and coarse.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Grow predominantly in one direction.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Formed at the sites of slow cooling</a:t>
            </a:r>
          </a:p>
          <a:p>
            <a:pPr marL="800100" lvl="2" indent="-438150">
              <a:buFont typeface="Wingdings" pitchFamily="2" charset="2"/>
              <a:buNone/>
            </a:pPr>
            <a:r>
              <a:rPr lang="en-US" altLang="zh-TW" sz="2000" dirty="0" smtClean="0">
                <a:ea typeface="新細明體" charset="-120"/>
              </a:rPr>
              <a:t>       and steep temperature gradient.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Example: Grains that are away from</a:t>
            </a:r>
            <a:br>
              <a:rPr lang="en-US" altLang="zh-TW" sz="2000" dirty="0" smtClean="0">
                <a:ea typeface="新細明體" charset="-120"/>
              </a:rPr>
            </a:br>
            <a:r>
              <a:rPr lang="en-US" altLang="zh-TW" sz="2000" dirty="0" smtClean="0">
                <a:ea typeface="新細明體" charset="-120"/>
              </a:rPr>
              <a:t>the mold wall.</a:t>
            </a:r>
            <a:r>
              <a:rPr lang="en-US" altLang="zh-TW" sz="1800" dirty="0" smtClean="0">
                <a:ea typeface="新細明體" charset="-120"/>
              </a:rPr>
              <a:t> </a:t>
            </a:r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124200" y="5638800"/>
            <a:ext cx="191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ea typeface="新細明體" charset="-120"/>
              </a:rPr>
              <a:t>Columnar Grains</a:t>
            </a:r>
          </a:p>
        </p:txBody>
      </p:sp>
      <p:sp>
        <p:nvSpPr>
          <p:cNvPr id="14341" name="Text Box 9"/>
          <p:cNvSpPr txBox="1">
            <a:spLocks noChangeArrowheads="1"/>
          </p:cNvSpPr>
          <p:nvPr/>
        </p:nvSpPr>
        <p:spPr bwMode="auto">
          <a:xfrm>
            <a:off x="2879725" y="6134100"/>
            <a:ext cx="1841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ea typeface="新細明體" charset="-120"/>
              </a:rPr>
              <a:t>Equiaxed Grains</a:t>
            </a:r>
          </a:p>
        </p:txBody>
      </p:sp>
      <p:sp>
        <p:nvSpPr>
          <p:cNvPr id="14342" name="Text Box 10"/>
          <p:cNvSpPr txBox="1">
            <a:spLocks noChangeArrowheads="1"/>
          </p:cNvSpPr>
          <p:nvPr/>
        </p:nvSpPr>
        <p:spPr bwMode="auto">
          <a:xfrm>
            <a:off x="7848600" y="23622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ea typeface="新細明體" charset="-120"/>
              </a:rPr>
              <a:t>Mold</a:t>
            </a:r>
          </a:p>
        </p:txBody>
      </p:sp>
      <p:pic>
        <p:nvPicPr>
          <p:cNvPr id="14343" name="Picture 12" descr="C:\Documents and Settings\Naveen\Desktop\Mcgraw\jpegs\edited\moldgr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636570"/>
            <a:ext cx="3445396" cy="368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Line 7"/>
          <p:cNvSpPr>
            <a:spLocks noChangeShapeType="1"/>
          </p:cNvSpPr>
          <p:nvPr/>
        </p:nvSpPr>
        <p:spPr bwMode="auto">
          <a:xfrm flipH="1" flipV="1">
            <a:off x="8153400" y="2667000"/>
            <a:ext cx="6096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5" name="Line 5"/>
          <p:cNvSpPr>
            <a:spLocks noChangeShapeType="1"/>
          </p:cNvSpPr>
          <p:nvPr/>
        </p:nvSpPr>
        <p:spPr bwMode="auto">
          <a:xfrm flipV="1">
            <a:off x="5105400" y="4953000"/>
            <a:ext cx="1554832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6" name="Line 6"/>
          <p:cNvSpPr>
            <a:spLocks noChangeShapeType="1"/>
          </p:cNvSpPr>
          <p:nvPr/>
        </p:nvSpPr>
        <p:spPr bwMode="auto">
          <a:xfrm flipV="1">
            <a:off x="4800600" y="5791200"/>
            <a:ext cx="1715616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348" name="Slide Number Placeholder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63B8521-3B45-4A72-AFD1-983FD0420780}" type="slidenum">
              <a:rPr lang="en-US" altLang="zh-TW" sz="1800"/>
              <a:pPr eaLnBrk="1" hangingPunct="1"/>
              <a:t>14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2001"/>
            <a:ext cx="8208912" cy="487171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Solidification Structure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8" y="5733256"/>
            <a:ext cx="7992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3763" indent="-893763"/>
            <a:r>
              <a:rPr lang="en-US" altLang="zh-TW" dirty="0" smtClean="0">
                <a:solidFill>
                  <a:srgbClr val="CC6600"/>
                </a:solidFill>
              </a:rPr>
              <a:t>Fig. 4.7 </a:t>
            </a:r>
            <a:r>
              <a:rPr lang="en-US" altLang="zh-TW" b="0" dirty="0" smtClean="0"/>
              <a:t>	(a) Schematic drawing of a </a:t>
            </a:r>
            <a:r>
              <a:rPr lang="en-US" altLang="zh-TW" b="0" dirty="0" smtClean="0">
                <a:solidFill>
                  <a:srgbClr val="0000FF"/>
                </a:solidFill>
              </a:rPr>
              <a:t>solidification metal grain structure </a:t>
            </a:r>
            <a:r>
              <a:rPr lang="en-US" altLang="zh-TW" b="0" dirty="0" smtClean="0"/>
              <a:t>produced by using a cold mold. (b) Transverse section through an ingot of </a:t>
            </a:r>
            <a:r>
              <a:rPr lang="en-US" altLang="zh-TW" b="0" dirty="0" smtClean="0">
                <a:solidFill>
                  <a:srgbClr val="6600FF"/>
                </a:solidFill>
              </a:rPr>
              <a:t>Al-110</a:t>
            </a:r>
            <a:r>
              <a:rPr lang="en-US" altLang="zh-TW" b="0" dirty="0" smtClean="0"/>
              <a:t>0 (99.0% Al).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874333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Casting in Industries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790711" y="1066800"/>
            <a:ext cx="3245785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In industries, molten metal is cast into either semi finished or finished parts.</a:t>
            </a:r>
          </a:p>
          <a:p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Forgings vs. Casting</a:t>
            </a:r>
          </a:p>
          <a:p>
            <a:r>
              <a:rPr lang="en-US" altLang="zh-TW" sz="2400" dirty="0" smtClean="0">
                <a:ea typeface="新細明體" charset="-120"/>
              </a:rPr>
              <a:t>Sheet ingot</a:t>
            </a:r>
            <a:r>
              <a:rPr lang="zh-TW" altLang="en-US" sz="2400" dirty="0" smtClean="0">
                <a:ea typeface="新細明體" charset="-120"/>
              </a:rPr>
              <a:t>板鑄錠</a:t>
            </a:r>
            <a:r>
              <a:rPr lang="en-US" altLang="zh-TW" sz="2400" dirty="0" smtClean="0">
                <a:ea typeface="新細明體" charset="-120"/>
              </a:rPr>
              <a:t>vs.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Extrusion billet</a:t>
            </a:r>
            <a:r>
              <a:rPr lang="zh-TW" altLang="en-US" sz="2400" dirty="0" smtClean="0">
                <a:ea typeface="新細明體" charset="-120"/>
              </a:rPr>
              <a:t>擠錠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In the steel industry, 60%: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Stationary molds;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40%: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Continuous casting. 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1213267" y="5838363"/>
            <a:ext cx="38627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6600FF"/>
                </a:solidFill>
                <a:ea typeface="新細明體" charset="-120"/>
              </a:rPr>
              <a:t>Direct-Chill </a:t>
            </a:r>
            <a:r>
              <a:rPr lang="en-US" altLang="zh-TW" sz="2400" dirty="0" err="1">
                <a:solidFill>
                  <a:srgbClr val="6600FF"/>
                </a:solidFill>
                <a:ea typeface="新細明體" charset="-120"/>
              </a:rPr>
              <a:t>semicontinuous</a:t>
            </a:r>
            <a:endParaRPr lang="en-US" altLang="zh-TW" sz="2400" dirty="0">
              <a:solidFill>
                <a:srgbClr val="6600FF"/>
              </a:solidFill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casting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unit for aluminum</a:t>
            </a:r>
          </a:p>
        </p:txBody>
      </p:sp>
      <p:pic>
        <p:nvPicPr>
          <p:cNvPr id="15368" name="Picture 13" descr="smi53586_04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2726"/>
            <a:ext cx="5611199" cy="45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B8B999-BC2A-448F-902A-E4B886EC0A4F}" type="slidenum">
              <a:rPr lang="en-US" altLang="zh-TW" sz="1800"/>
              <a:pPr eaLnBrk="1" hangingPunct="1"/>
              <a:t>16</a:t>
            </a:fld>
            <a:endParaRPr lang="en-US" altLang="zh-TW" sz="1800"/>
          </a:p>
        </p:txBody>
      </p:sp>
      <p:sp>
        <p:nvSpPr>
          <p:cNvPr id="9" name="矩形 8"/>
          <p:cNvSpPr/>
          <p:nvPr/>
        </p:nvSpPr>
        <p:spPr>
          <a:xfrm>
            <a:off x="5790711" y="5877272"/>
            <a:ext cx="2932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TW" sz="2400" dirty="0">
                <a:solidFill>
                  <a:srgbClr val="0000FF"/>
                </a:solidFill>
              </a:rPr>
              <a:t>Iron Smelting: Video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17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64704"/>
            <a:ext cx="7200800" cy="608951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Continuous Casting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26467" y="6093296"/>
            <a:ext cx="3700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Slab or Stripe</a:t>
            </a:r>
            <a:r>
              <a:rPr lang="en-US" altLang="zh-TW" sz="2400" dirty="0" smtClean="0"/>
              <a:t>  </a:t>
            </a:r>
            <a:r>
              <a:rPr lang="zh-TW" altLang="en-US" sz="2400" dirty="0" smtClean="0"/>
              <a:t>厚</a:t>
            </a:r>
            <a:r>
              <a:rPr lang="zh-TW" altLang="en-US" sz="2400" dirty="0"/>
              <a:t>坯</a:t>
            </a:r>
            <a:r>
              <a:rPr lang="zh-TW" altLang="en-US" sz="2400" dirty="0" smtClean="0"/>
              <a:t>或薄片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3219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Grain Structure in Industrial Castings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To produce cast ingots with fine grain size,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grain refiners </a:t>
            </a:r>
            <a:r>
              <a:rPr lang="en-US" altLang="zh-TW" sz="2400" dirty="0" smtClean="0">
                <a:ea typeface="新細明體" charset="-120"/>
              </a:rPr>
              <a:t>are added. Fine dispersion of heterogeneous nuclei.</a:t>
            </a:r>
          </a:p>
          <a:p>
            <a:r>
              <a:rPr lang="en-US" altLang="zh-TW" sz="2400" dirty="0" smtClean="0">
                <a:ea typeface="新細明體" charset="-120"/>
              </a:rPr>
              <a:t>Example: For aluminum alloy, small amount of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Titanium, Boron or Zirconium</a:t>
            </a:r>
            <a:r>
              <a:rPr lang="en-US" altLang="zh-TW" sz="2400" dirty="0" smtClean="0">
                <a:ea typeface="新細明體" charset="-120"/>
              </a:rPr>
              <a:t> is added. </a:t>
            </a:r>
          </a:p>
        </p:txBody>
      </p:sp>
      <p:sp>
        <p:nvSpPr>
          <p:cNvPr id="17412" name="Text Box 7"/>
          <p:cNvSpPr txBox="1">
            <a:spLocks noChangeArrowheads="1"/>
          </p:cNvSpPr>
          <p:nvPr/>
        </p:nvSpPr>
        <p:spPr bwMode="auto">
          <a:xfrm>
            <a:off x="1889125" y="59817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 dirty="0">
                <a:ea typeface="新細明體" charset="-120"/>
              </a:rPr>
              <a:t>(a)</a:t>
            </a:r>
          </a:p>
        </p:txBody>
      </p:sp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5004048" y="6019800"/>
            <a:ext cx="45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 dirty="0">
                <a:ea typeface="新細明體" charset="-120"/>
              </a:rPr>
              <a:t>(b)</a:t>
            </a:r>
          </a:p>
        </p:txBody>
      </p:sp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6732240" y="2636912"/>
            <a:ext cx="223361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0" dirty="0">
                <a:ea typeface="新細明體" charset="-120"/>
              </a:rPr>
              <a:t>Grain  structure of</a:t>
            </a:r>
          </a:p>
          <a:p>
            <a:pPr eaLnBrk="1" hangingPunct="1"/>
            <a:r>
              <a:rPr lang="en-US" altLang="zh-TW" b="0" dirty="0">
                <a:ea typeface="新細明體" charset="-120"/>
              </a:rPr>
              <a:t>Aluminum cast </a:t>
            </a:r>
          </a:p>
          <a:p>
            <a:pPr eaLnBrk="1" hangingPunct="1"/>
            <a:r>
              <a:rPr lang="en-US" altLang="zh-TW" b="0" dirty="0" smtClean="0">
                <a:ea typeface="新細明體" charset="-120"/>
              </a:rPr>
              <a:t>(0.15-m-diameter extrusion ingot) without </a:t>
            </a:r>
            <a:r>
              <a:rPr lang="en-US" altLang="zh-TW" b="0" dirty="0">
                <a:ea typeface="新細明體" charset="-120"/>
              </a:rPr>
              <a:t>(a) and </a:t>
            </a:r>
          </a:p>
          <a:p>
            <a:pPr eaLnBrk="1" hangingPunct="1"/>
            <a:r>
              <a:rPr lang="en-US" altLang="zh-TW" b="0" dirty="0" smtClean="0">
                <a:ea typeface="新細明體" charset="-120"/>
              </a:rPr>
              <a:t>with </a:t>
            </a:r>
            <a:r>
              <a:rPr lang="en-US" altLang="zh-TW" b="0" dirty="0">
                <a:ea typeface="新細明體" charset="-120"/>
              </a:rPr>
              <a:t>(</a:t>
            </a:r>
            <a:r>
              <a:rPr lang="en-US" altLang="zh-TW" b="0" dirty="0" smtClean="0">
                <a:ea typeface="新細明體" charset="-120"/>
              </a:rPr>
              <a:t>b) grain </a:t>
            </a:r>
            <a:r>
              <a:rPr lang="en-US" altLang="zh-TW" b="0" dirty="0">
                <a:ea typeface="新細明體" charset="-120"/>
              </a:rPr>
              <a:t>refiners.</a:t>
            </a:r>
          </a:p>
        </p:txBody>
      </p:sp>
      <p:pic>
        <p:nvPicPr>
          <p:cNvPr id="17416" name="Picture 12" descr="smi53586_04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43188"/>
            <a:ext cx="592931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85051-D2AE-436E-B2B8-429DA9A9754D}" type="slidenum">
              <a:rPr lang="en-US" altLang="zh-TW" sz="1800"/>
              <a:pPr eaLnBrk="1" hangingPunct="1"/>
              <a:t>18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7308304" y="14847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晶粒細化劑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Solidification of Single </a:t>
            </a:r>
            <a:r>
              <a:rPr lang="en-US" altLang="zh-TW" sz="3600" b="1" dirty="0">
                <a:ea typeface="新細明體" charset="-120"/>
              </a:rPr>
              <a:t>Crystal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95537" y="1066800"/>
            <a:ext cx="8511926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For some applications (e.g.: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Gas turbine blades</a:t>
            </a:r>
            <a:r>
              <a:rPr lang="en-US" altLang="zh-TW" sz="2400" dirty="0" smtClean="0">
                <a:ea typeface="新細明體" charset="-120"/>
              </a:rPr>
              <a:t>-high temperature environment), single crystals are needed. </a:t>
            </a:r>
          </a:p>
          <a:p>
            <a:r>
              <a:rPr lang="en-US" altLang="zh-TW" sz="2400" dirty="0" smtClean="0">
                <a:ea typeface="新細明體" charset="-120"/>
              </a:rPr>
              <a:t>Single crystals have high temperature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creep resistance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dirty="0" smtClean="0">
                <a:ea typeface="新細明體" charset="-120"/>
              </a:rPr>
              <a:t>Latent heat of solidification is conducted through solidifying crystal to grow single crystal.</a:t>
            </a:r>
          </a:p>
          <a:p>
            <a:r>
              <a:rPr lang="en-US" altLang="zh-TW" sz="2400" dirty="0" smtClean="0">
                <a:ea typeface="新細明體" charset="-120"/>
              </a:rPr>
              <a:t>Growth rate is kept slow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so that temperature at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solid-liquid interface is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slightly below melting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point. </a:t>
            </a:r>
          </a:p>
          <a:p>
            <a:r>
              <a:rPr lang="en-US" altLang="zh-TW" sz="2400" dirty="0" smtClean="0">
                <a:ea typeface="新細明體" charset="-120"/>
              </a:rPr>
              <a:t>(a) </a:t>
            </a:r>
            <a:r>
              <a:rPr lang="en-US" altLang="zh-TW" sz="2400" dirty="0" err="1" smtClean="0">
                <a:solidFill>
                  <a:srgbClr val="6600FF"/>
                </a:solidFill>
                <a:ea typeface="新細明體" charset="-120"/>
              </a:rPr>
              <a:t>Equiaxed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 grain </a:t>
            </a:r>
            <a:r>
              <a:rPr lang="en-US" altLang="zh-TW" sz="2400" dirty="0" smtClean="0">
                <a:ea typeface="新細明體" charset="-120"/>
              </a:rPr>
              <a:t>vs.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(b)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Columnar grain </a:t>
            </a:r>
            <a:r>
              <a:rPr lang="en-US" altLang="zh-TW" sz="2400" dirty="0" smtClean="0">
                <a:ea typeface="新細明體" charset="-120"/>
              </a:rPr>
              <a:t>vs.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(c) </a:t>
            </a:r>
            <a:r>
              <a:rPr lang="en-US" altLang="zh-TW" sz="2400" dirty="0" smtClean="0">
                <a:solidFill>
                  <a:srgbClr val="0070C0"/>
                </a:solidFill>
                <a:ea typeface="新細明體" charset="-120"/>
              </a:rPr>
              <a:t>Single crystal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140968"/>
            <a:ext cx="5125622" cy="3672408"/>
          </a:xfrm>
          <a:prstGeom prst="rect">
            <a:avLst/>
          </a:prstGeom>
        </p:spPr>
      </p:pic>
      <p:sp>
        <p:nvSpPr>
          <p:cNvPr id="18439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4944EF-C5D8-4D3D-9593-19AA1DC0A84D}" type="slidenum">
              <a:rPr lang="en-US" altLang="zh-TW" sz="1800"/>
              <a:pPr eaLnBrk="1" hangingPunct="1"/>
              <a:t>19</a:t>
            </a:fld>
            <a:endParaRPr lang="en-US" altLang="zh-TW" sz="1800"/>
          </a:p>
        </p:txBody>
      </p:sp>
      <p:sp>
        <p:nvSpPr>
          <p:cNvPr id="3" name="文字方塊 2"/>
          <p:cNvSpPr txBox="1"/>
          <p:nvPr/>
        </p:nvSpPr>
        <p:spPr>
          <a:xfrm>
            <a:off x="4617100" y="7647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氣渦輪葉片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84168" y="16288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solidFill>
                  <a:srgbClr val="0000FF"/>
                </a:solidFill>
              </a:rPr>
              <a:t>抗潛變</a:t>
            </a:r>
            <a:endParaRPr lang="zh-TW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9" y="764704"/>
            <a:ext cx="4805189" cy="583264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Ni-based </a:t>
            </a:r>
            <a:r>
              <a:rPr lang="en-US" altLang="zh-TW" sz="3600" b="1" kern="0" dirty="0" err="1" smtClean="0">
                <a:ea typeface="新細明體" charset="-120"/>
              </a:rPr>
              <a:t>Superalloy</a:t>
            </a:r>
            <a:r>
              <a:rPr lang="en-US" altLang="zh-TW" sz="3600" b="1" kern="0" dirty="0" smtClean="0">
                <a:ea typeface="新細明體" charset="-120"/>
              </a:rPr>
              <a:t> Dendrites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436096" y="980728"/>
            <a:ext cx="3456384" cy="56166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6700" indent="-266700"/>
            <a:r>
              <a:rPr lang="en-US" altLang="zh-TW" sz="2800" b="0" kern="0" dirty="0" smtClean="0">
                <a:ea typeface="新細明體" charset="-120"/>
              </a:rPr>
              <a:t>The solidification of the alloy takes place over a range of tempt.</a:t>
            </a:r>
          </a:p>
          <a:p>
            <a:pPr marL="266700" indent="-266700"/>
            <a:r>
              <a:rPr lang="en-US" altLang="zh-TW" sz="2800" b="0" kern="0" dirty="0" smtClean="0">
                <a:ea typeface="新細明體" charset="-120"/>
              </a:rPr>
              <a:t>A pasty form that  consists of tree-like solid structures  (dendrite) and liquid metal.</a:t>
            </a:r>
          </a:p>
          <a:p>
            <a:pPr marL="266700" indent="-266700"/>
            <a:r>
              <a:rPr lang="en-US" altLang="zh-TW" sz="2800" b="0" kern="0" dirty="0" smtClean="0">
                <a:ea typeface="新細明體" charset="-120"/>
              </a:rPr>
              <a:t>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L</a:t>
            </a:r>
            <a:r>
              <a:rPr lang="en-US" altLang="zh-TW" sz="2800" b="0" kern="0" dirty="0" smtClean="0">
                <a:ea typeface="新細明體" charset="-120"/>
              </a:rPr>
              <a:t> 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 </a:t>
            </a:r>
            <a:br>
              <a:rPr lang="en-US" altLang="zh-TW" sz="2800" b="0" kern="0" dirty="0" smtClean="0">
                <a:ea typeface="新細明體" charset="-120"/>
                <a:sym typeface="Symbol"/>
              </a:rPr>
            </a:br>
            <a:r>
              <a:rPr lang="en-US" altLang="zh-TW" sz="2800" b="0" kern="0" dirty="0" smtClean="0">
                <a:ea typeface="新細明體" charset="-120"/>
                <a:sym typeface="Symbol"/>
              </a:rPr>
              <a:t>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  <a:sym typeface="Symbol"/>
              </a:rPr>
              <a:t>L 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+ </a:t>
            </a:r>
            <a:r>
              <a:rPr lang="en-US" altLang="zh-TW" sz="2800" b="0" kern="0" dirty="0" smtClean="0">
                <a:solidFill>
                  <a:srgbClr val="0000FF"/>
                </a:solidFill>
                <a:ea typeface="新細明體" charset="-120"/>
                <a:sym typeface="Symbol"/>
              </a:rPr>
              <a:t>S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 </a:t>
            </a:r>
            <a:r>
              <a:rPr lang="en-US" altLang="zh-TW" sz="2800" b="0" kern="0" dirty="0">
                <a:ea typeface="新細明體" charset="-120"/>
                <a:sym typeface="Symbol"/>
              </a:rPr>
              <a:t>(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Dendrites) </a:t>
            </a:r>
            <a:br>
              <a:rPr lang="en-US" altLang="zh-TW" sz="2800" b="0" kern="0" dirty="0" smtClean="0">
                <a:ea typeface="新細明體" charset="-120"/>
                <a:sym typeface="Symbol"/>
              </a:rPr>
            </a:br>
            <a:r>
              <a:rPr lang="en-US" altLang="zh-TW" sz="2800" b="0" kern="0" dirty="0" smtClean="0">
                <a:ea typeface="新細明體" charset="-120"/>
                <a:sym typeface="Symbol"/>
              </a:rPr>
              <a:t>  </a:t>
            </a:r>
            <a:r>
              <a:rPr lang="en-US" altLang="zh-TW" sz="2800" b="0" kern="0" dirty="0" smtClean="0">
                <a:solidFill>
                  <a:srgbClr val="0000FF"/>
                </a:solidFill>
                <a:ea typeface="新細明體" charset="-120"/>
                <a:sym typeface="Symbol"/>
              </a:rPr>
              <a:t>S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 (Grains)</a:t>
            </a:r>
            <a:endParaRPr lang="en-US" altLang="zh-TW" sz="2800" b="0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9724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20</a:t>
            </a:fld>
            <a:endParaRPr lang="en-US" altLang="zh-TW"/>
          </a:p>
        </p:txBody>
      </p:sp>
      <p:pic>
        <p:nvPicPr>
          <p:cNvPr id="4" name="Picture 10" descr="smi53586_0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491829" cy="509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611560" y="6135687"/>
            <a:ext cx="8062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Fig. 4.12  </a:t>
            </a:r>
            <a:r>
              <a:rPr lang="en-US" altLang="zh-TW" sz="2400" b="0" dirty="0" smtClean="0">
                <a:ea typeface="新細明體" charset="-120"/>
              </a:rPr>
              <a:t>Growth </a:t>
            </a:r>
            <a:r>
              <a:rPr lang="en-US" altLang="zh-TW" sz="2400" b="0" dirty="0">
                <a:ea typeface="新細明體" charset="-120"/>
              </a:rPr>
              <a:t>of </a:t>
            </a:r>
            <a:r>
              <a:rPr lang="en-US" altLang="zh-TW" sz="2400" b="0" dirty="0" smtClean="0">
                <a:ea typeface="新細明體" charset="-120"/>
              </a:rPr>
              <a:t>single crystal </a:t>
            </a:r>
            <a:r>
              <a:rPr lang="en-US" altLang="zh-TW" sz="2400" b="0" dirty="0">
                <a:ea typeface="新細明體" charset="-120"/>
              </a:rPr>
              <a:t>for </a:t>
            </a:r>
            <a:r>
              <a:rPr lang="en-US" altLang="zh-TW" sz="2400" b="0" dirty="0" smtClean="0">
                <a:ea typeface="新細明體" charset="-120"/>
              </a:rPr>
              <a:t>turbine airfoil</a:t>
            </a:r>
            <a:r>
              <a:rPr lang="zh-TW" altLang="en-US" sz="2400" b="0" dirty="0" smtClean="0">
                <a:ea typeface="新細明體" charset="-120"/>
              </a:rPr>
              <a:t>渦輪翼片</a:t>
            </a:r>
            <a:r>
              <a:rPr lang="en-US" altLang="zh-TW" sz="2400" b="0" dirty="0" smtClean="0">
                <a:ea typeface="新細明體" charset="-120"/>
              </a:rPr>
              <a:t>.</a:t>
            </a:r>
            <a:endParaRPr lang="en-US" altLang="zh-TW" sz="2400" b="0" dirty="0">
              <a:ea typeface="新細明體" charset="-120"/>
            </a:endParaRP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3275856" y="4797152"/>
            <a:ext cx="7200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5796136" y="2636912"/>
            <a:ext cx="165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Starter</a:t>
            </a:r>
            <a:r>
              <a:rPr lang="en-US" altLang="zh-TW" dirty="0" smtClean="0"/>
              <a:t> with a pigtail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52120" y="3801234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(single -crystal </a:t>
            </a:r>
            <a:r>
              <a:rPr lang="en-US" altLang="zh-TW" dirty="0" smtClean="0">
                <a:solidFill>
                  <a:srgbClr val="0000FF"/>
                </a:solidFill>
              </a:rPr>
              <a:t>selector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Producing a Single Crystal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138173" y="44371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選晶器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7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err="1" smtClean="0">
                <a:ea typeface="新細明體" charset="-120"/>
              </a:rPr>
              <a:t>Czochralski</a:t>
            </a:r>
            <a:r>
              <a:rPr lang="en-US" altLang="zh-TW" sz="3600" b="1" dirty="0" smtClean="0">
                <a:ea typeface="新細明體" charset="-120"/>
              </a:rPr>
              <a:t> Process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28092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This method is used to produce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 high-quality single crystal of silicon</a:t>
            </a:r>
            <a:r>
              <a:rPr lang="en-US" altLang="zh-TW" sz="2400" dirty="0" smtClean="0">
                <a:ea typeface="新細明體" charset="-120"/>
              </a:rPr>
              <a:t> for </a:t>
            </a:r>
            <a:r>
              <a:rPr lang="en-US" altLang="zh-TW" sz="2400" b="1" i="1" dirty="0" smtClean="0">
                <a:ea typeface="新細明體" charset="-120"/>
              </a:rPr>
              <a:t>IC wafers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A seed crystal is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dipped in molten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silicon and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rotated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The seed crystal is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withdrawn</a:t>
            </a:r>
            <a:r>
              <a:rPr lang="en-US" altLang="zh-TW" sz="2400" dirty="0" smtClean="0">
                <a:ea typeface="新細明體" charset="-120"/>
              </a:rPr>
              <a:t> slowly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while silicon adheres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to seed crystal and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grows as a single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crystal (</a:t>
            </a:r>
            <a:r>
              <a:rPr lang="en-US" altLang="zh-TW" sz="2400" b="1" dirty="0" smtClean="0">
                <a:solidFill>
                  <a:srgbClr val="6600FF"/>
                </a:solidFill>
                <a:ea typeface="新細明體" charset="-120"/>
              </a:rPr>
              <a:t>12”</a:t>
            </a:r>
            <a:r>
              <a:rPr lang="en-US" altLang="zh-TW" sz="2400" dirty="0" smtClean="0">
                <a:ea typeface="新細明體" charset="-120"/>
              </a:rPr>
              <a:t>). 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19460" name="Picture 7" descr="smi53586_0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45" y="1700808"/>
            <a:ext cx="5531852" cy="467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474467A-FB74-48B3-8EA2-1D2DF58C55FD}" type="slidenum">
              <a:rPr lang="en-US" altLang="zh-TW" sz="1800"/>
              <a:pPr eaLnBrk="1" hangingPunct="1"/>
              <a:t>21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7308304" y="23488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dirty="0" smtClean="0"/>
              <a:t>種晶</a:t>
            </a:r>
            <a:endParaRPr lang="zh-TW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Metallic Solid Solutions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8062664" cy="5458544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Pure form: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99.99% Cu </a:t>
            </a:r>
            <a:r>
              <a:rPr lang="en-US" altLang="zh-TW" sz="2400" dirty="0" smtClean="0">
                <a:ea typeface="新細明體" charset="-120"/>
              </a:rPr>
              <a:t>for electronic wires,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99.99% Al </a:t>
            </a:r>
            <a:r>
              <a:rPr lang="en-US" altLang="zh-TW" sz="2400" dirty="0" smtClean="0">
                <a:ea typeface="新細明體" charset="-120"/>
              </a:rPr>
              <a:t>for decorative proposes (very bright metallic surface).</a:t>
            </a:r>
          </a:p>
          <a:p>
            <a:r>
              <a:rPr lang="en-US" altLang="zh-TW" sz="2400" dirty="0" smtClean="0">
                <a:ea typeface="新細明體" charset="-120"/>
              </a:rPr>
              <a:t>Alloys are used in most engineering applications: higher strength, corrosion resistance….</a:t>
            </a:r>
          </a:p>
          <a:p>
            <a:r>
              <a:rPr lang="en-US" altLang="zh-TW" sz="2400" dirty="0" smtClean="0">
                <a:ea typeface="新細明體" charset="-120"/>
              </a:rPr>
              <a:t>Alloy is an mixture of two or more metals and nonmetals.</a:t>
            </a:r>
          </a:p>
          <a:p>
            <a:r>
              <a:rPr lang="en-US" altLang="zh-TW" sz="2400" dirty="0" smtClean="0">
                <a:ea typeface="新細明體" charset="-120"/>
              </a:rPr>
              <a:t>Example: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Cartridge brass </a:t>
            </a:r>
            <a:r>
              <a:rPr lang="en-US" altLang="zh-TW" dirty="0" smtClean="0">
                <a:ea typeface="新細明體" charset="-120"/>
              </a:rPr>
              <a:t>is binary alloy of 70% Cu and 30% Zinc.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Inconel 718</a:t>
            </a:r>
            <a:r>
              <a:rPr lang="en-US" altLang="zh-TW" dirty="0" smtClean="0">
                <a:ea typeface="新細明體" charset="-120"/>
              </a:rPr>
              <a:t> is a nickel based </a:t>
            </a:r>
            <a:r>
              <a:rPr lang="en-US" altLang="zh-TW" dirty="0" err="1" smtClean="0">
                <a:ea typeface="新細明體" charset="-120"/>
              </a:rPr>
              <a:t>superalloy</a:t>
            </a:r>
            <a:r>
              <a:rPr lang="en-US" altLang="zh-TW" dirty="0" smtClean="0">
                <a:ea typeface="新細明體" charset="-120"/>
              </a:rPr>
              <a:t> with 7 elements </a:t>
            </a:r>
            <a:r>
              <a:rPr lang="en-US" altLang="zh-TW" sz="2000" dirty="0" smtClean="0">
                <a:ea typeface="新細明體" charset="-120"/>
              </a:rPr>
              <a:t>(50~55Ni-17~21Cr-4.75~5.50(</a:t>
            </a:r>
            <a:r>
              <a:rPr lang="en-US" altLang="zh-TW" sz="2000" dirty="0" err="1" smtClean="0">
                <a:ea typeface="新細明體" charset="-120"/>
              </a:rPr>
              <a:t>Nb+Ta</a:t>
            </a:r>
            <a:r>
              <a:rPr lang="en-US" altLang="zh-TW" sz="2000" dirty="0" smtClean="0">
                <a:ea typeface="新細明體" charset="-120"/>
              </a:rPr>
              <a:t>)-Balance Fe-2.8~3.3Mo-0.65~1.15Ti-0.20-0.80Al-&lt;1.0Co-&lt;0.08C-&lt;0.015P….)</a:t>
            </a:r>
            <a:endParaRPr lang="en-US" altLang="zh-TW" dirty="0" smtClean="0">
              <a:ea typeface="新細明體" charset="-120"/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Solid solution (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charset="-120"/>
              </a:rPr>
              <a:t>固溶體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is a simple type of alloy in which   elements are dispersed in a single phase.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b="1" dirty="0" smtClean="0">
                <a:solidFill>
                  <a:srgbClr val="6600FF"/>
                </a:solidFill>
                <a:ea typeface="新細明體" charset="-120"/>
              </a:rPr>
              <a:t>Substitutional or Interstitial </a:t>
            </a:r>
            <a:r>
              <a:rPr lang="en-US" altLang="zh-TW" sz="2400" dirty="0" smtClean="0">
                <a:ea typeface="新細明體" charset="-120"/>
              </a:rPr>
              <a:t>solid solution.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D947F5-3B7D-4E99-8522-FED2BB95281E}" type="slidenum">
              <a:rPr lang="en-US" altLang="zh-TW" sz="1800"/>
              <a:pPr eaLnBrk="1" hangingPunct="1"/>
              <a:t>22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2339752" y="32129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  <a:ea typeface="新細明體" charset="-120"/>
              </a:rPr>
              <a:t>炮</a:t>
            </a:r>
            <a:r>
              <a:rPr lang="zh-TW" altLang="en-US" dirty="0">
                <a:solidFill>
                  <a:srgbClr val="0000FF"/>
                </a:solidFill>
                <a:ea typeface="新細明體" charset="-120"/>
              </a:rPr>
              <a:t>管</a:t>
            </a:r>
            <a:r>
              <a:rPr lang="zh-TW" altLang="en-US" dirty="0" smtClean="0">
                <a:solidFill>
                  <a:srgbClr val="0000FF"/>
                </a:solidFill>
                <a:ea typeface="新細明體" charset="-120"/>
              </a:rPr>
              <a:t>黃銅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23728" y="609329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6600FF"/>
                </a:solidFill>
              </a:rPr>
              <a:t>取代型或填隙型</a:t>
            </a:r>
            <a:endParaRPr lang="zh-TW" altLang="en-US" dirty="0">
              <a:solidFill>
                <a:srgbClr val="66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Substitutional Solid Solution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95535" y="1066800"/>
            <a:ext cx="3888433" cy="5029200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Solute atoms </a:t>
            </a:r>
            <a:r>
              <a:rPr lang="en-US" altLang="zh-TW" sz="2400" dirty="0" smtClean="0">
                <a:ea typeface="新細明體" charset="-120"/>
              </a:rPr>
              <a:t>substitute for parent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solvent atom </a:t>
            </a:r>
            <a:r>
              <a:rPr lang="en-US" altLang="zh-TW" sz="2400" dirty="0" smtClean="0">
                <a:ea typeface="新細明體" charset="-120"/>
              </a:rPr>
              <a:t>in a crystal lattice.</a:t>
            </a:r>
          </a:p>
          <a:p>
            <a:r>
              <a:rPr lang="en-US" altLang="zh-TW" sz="2400" dirty="0" smtClean="0">
                <a:ea typeface="新細明體" charset="-120"/>
              </a:rPr>
              <a:t>The structure remains unchanged.</a:t>
            </a:r>
          </a:p>
          <a:p>
            <a:r>
              <a:rPr lang="en-US" altLang="zh-TW" sz="2400" dirty="0" smtClean="0">
                <a:ea typeface="新細明體" charset="-120"/>
              </a:rPr>
              <a:t>Lattice might get distorted  due to change in diameter of the atoms. </a:t>
            </a:r>
          </a:p>
          <a:p>
            <a:r>
              <a:rPr lang="en-US" altLang="zh-TW" sz="2400" dirty="0" smtClean="0">
                <a:ea typeface="新細明體" charset="-120"/>
              </a:rPr>
              <a:t>Solute percentage in solvent can vary from a fraction of an atomic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percent to 100%.</a:t>
            </a:r>
          </a:p>
        </p:txBody>
      </p:sp>
      <p:sp>
        <p:nvSpPr>
          <p:cNvPr id="21508" name="Text Box 9"/>
          <p:cNvSpPr txBox="1">
            <a:spLocks noChangeArrowheads="1"/>
          </p:cNvSpPr>
          <p:nvPr/>
        </p:nvSpPr>
        <p:spPr bwMode="auto">
          <a:xfrm>
            <a:off x="4644008" y="5805264"/>
            <a:ext cx="2023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0000FF"/>
                </a:solidFill>
                <a:ea typeface="新細明體" charset="-120"/>
              </a:rPr>
              <a:t>Solvent atoms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7020272" y="5734942"/>
            <a:ext cx="186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Solute atoms</a:t>
            </a:r>
          </a:p>
        </p:txBody>
      </p:sp>
      <p:pic>
        <p:nvPicPr>
          <p:cNvPr id="21510" name="Picture 12" descr="C:\Documents and Settings\Naveen\Desktop\Mcgraw\jpegs\edited\substitu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0" y="1639813"/>
            <a:ext cx="4865949" cy="3309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Line 8"/>
          <p:cNvSpPr>
            <a:spLocks noChangeShapeType="1"/>
          </p:cNvSpPr>
          <p:nvPr/>
        </p:nvSpPr>
        <p:spPr bwMode="auto">
          <a:xfrm flipV="1">
            <a:off x="5943600" y="4505497"/>
            <a:ext cx="533400" cy="1229445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4" name="Line 13"/>
          <p:cNvSpPr>
            <a:spLocks noChangeShapeType="1"/>
          </p:cNvSpPr>
          <p:nvPr/>
        </p:nvSpPr>
        <p:spPr bwMode="auto">
          <a:xfrm flipH="1" flipV="1">
            <a:off x="5006974" y="3294422"/>
            <a:ext cx="141089" cy="2440520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6" name="Slide Number Placeholder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4444A8-FB1B-4490-93F9-FF74B13FE743}" type="slidenum">
              <a:rPr lang="en-US" altLang="zh-TW" sz="1800"/>
              <a:pPr eaLnBrk="1" hangingPunct="1"/>
              <a:t>23</a:t>
            </a:fld>
            <a:endParaRPr lang="en-US" altLang="zh-TW" sz="1800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 flipV="1">
            <a:off x="6497548" y="3333390"/>
            <a:ext cx="1246275" cy="2401552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 flipV="1">
            <a:off x="7486647" y="3883769"/>
            <a:ext cx="671464" cy="1843533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5942933" y="1196752"/>
            <a:ext cx="186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(111) of FCC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Substitutional Solid Solution (Cont..)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Hume-</a:t>
            </a: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Rothery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rules</a:t>
            </a:r>
            <a:r>
              <a:rPr lang="en-US" altLang="zh-TW" sz="2400" dirty="0" smtClean="0">
                <a:ea typeface="新細明體" charset="-120"/>
              </a:rPr>
              <a:t>: The solubility of solids is greater if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The diameter of atoms not differ by more than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15%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Crystal structures </a:t>
            </a:r>
            <a:r>
              <a:rPr lang="en-US" altLang="zh-TW" dirty="0" smtClean="0">
                <a:ea typeface="新細明體" charset="-120"/>
              </a:rPr>
              <a:t>are the same.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No appreciable difference in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electronegativity</a:t>
            </a:r>
            <a:r>
              <a:rPr lang="en-US" altLang="zh-TW" dirty="0" smtClean="0">
                <a:ea typeface="新細明體" charset="-120"/>
              </a:rPr>
              <a:t> (else compounds will be formed).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Have same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valence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 marL="800100" lvl="2" indent="-438150">
              <a:buFont typeface="Wingdings" pitchFamily="2" charset="2"/>
              <a:buChar char="Ø"/>
            </a:pPr>
            <a:endParaRPr lang="en-US" altLang="zh-TW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  Examples: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</a:t>
            </a:r>
          </a:p>
        </p:txBody>
      </p:sp>
      <p:graphicFrame>
        <p:nvGraphicFramePr>
          <p:cNvPr id="121895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122027"/>
              </p:ext>
            </p:extLst>
          </p:nvPr>
        </p:nvGraphicFramePr>
        <p:xfrm>
          <a:off x="3203848" y="3717032"/>
          <a:ext cx="5472609" cy="2911428"/>
        </p:xfrm>
        <a:graphic>
          <a:graphicData uri="http://schemas.openxmlformats.org/drawingml/2006/table">
            <a:tbl>
              <a:tblPr/>
              <a:tblGrid>
                <a:gridCol w="134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1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  System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Atomic radius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difference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Electro-</a:t>
                      </a:r>
                      <a:b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</a:b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negativity difference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Maximum solid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solubility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1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Cu-Zn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FF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3.9%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38.3 at%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1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Cu-</a:t>
                      </a:r>
                      <a:r>
                        <a:rPr kumimoji="0" lang="en-US" altLang="zh-TW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Pb</a:t>
                      </a:r>
                      <a:endParaRPr kumimoji="0" lang="en-US" altLang="zh-TW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FF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36.7%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0.17 at%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1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Cu-Ni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FF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2.3%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100 at%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1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Cu-Si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600FF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8.6%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11.2 at%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5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9884CBE-F14C-4C7A-933C-CC484D18F53C}" type="slidenum">
              <a:rPr lang="en-US" altLang="zh-TW" sz="1800"/>
              <a:pPr eaLnBrk="1" hangingPunct="1"/>
              <a:t>24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Interstitial Solid Solution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96290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Solute atoms fit in between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the voids (interstices) of solvent atoms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dirty="0" smtClean="0">
                <a:ea typeface="新細明體" charset="-120"/>
              </a:rPr>
              <a:t>Solvent atoms in this case should be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much larger</a:t>
            </a:r>
            <a:r>
              <a:rPr lang="en-US" altLang="zh-TW" sz="2400" dirty="0" smtClean="0">
                <a:ea typeface="新細明體" charset="-120"/>
              </a:rPr>
              <a:t> than solute atoms. </a:t>
            </a:r>
          </a:p>
          <a:p>
            <a:r>
              <a:rPr lang="en-US" altLang="zh-TW" sz="2400" dirty="0" smtClean="0">
                <a:ea typeface="新細明體" charset="-120"/>
              </a:rPr>
              <a:t>Example: between 1185 and 1667 K, interstitial solid solution of carbon in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γ iron (FCC) is formed. </a:t>
            </a:r>
          </a:p>
          <a:p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A maximum of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2.08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wt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% </a:t>
            </a:r>
            <a:b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</a:b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(FCC, 1421 K)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or 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0.025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wt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% </a:t>
            </a:r>
            <a:br>
              <a:rPr lang="en-US" altLang="zh-TW" sz="24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(BCC, 996 K)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of carbon can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dissolve  interstitially in iron.  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  </a:t>
            </a:r>
          </a:p>
        </p:txBody>
      </p:sp>
      <p:sp>
        <p:nvSpPr>
          <p:cNvPr id="23556" name="Text Box 8"/>
          <p:cNvSpPr txBox="1">
            <a:spLocks noChangeArrowheads="1"/>
          </p:cNvSpPr>
          <p:nvPr/>
        </p:nvSpPr>
        <p:spPr bwMode="auto">
          <a:xfrm>
            <a:off x="1475656" y="6275902"/>
            <a:ext cx="31888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Carbon atoms r = </a:t>
            </a:r>
            <a:r>
              <a:rPr lang="en-US" altLang="zh-TW" dirty="0" smtClean="0">
                <a:ea typeface="新細明體" charset="-120"/>
              </a:rPr>
              <a:t>0.075 nm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23564" name="Slide Number Placeholder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ADFA37C-E68C-404B-B899-35D4E9626FB6}" type="slidenum">
              <a:rPr lang="en-US" altLang="zh-TW" sz="1800"/>
              <a:pPr eaLnBrk="1" hangingPunct="1"/>
              <a:t>25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r="38125"/>
          <a:stretch/>
        </p:blipFill>
        <p:spPr>
          <a:xfrm>
            <a:off x="4930819" y="3573016"/>
            <a:ext cx="3717881" cy="3096344"/>
          </a:xfrm>
          <a:prstGeom prst="rect">
            <a:avLst/>
          </a:prstGeom>
        </p:spPr>
      </p:pic>
      <p:sp>
        <p:nvSpPr>
          <p:cNvPr id="23557" name="Text Box 11"/>
          <p:cNvSpPr txBox="1">
            <a:spLocks noChangeArrowheads="1"/>
          </p:cNvSpPr>
          <p:nvPr/>
        </p:nvSpPr>
        <p:spPr bwMode="auto">
          <a:xfrm>
            <a:off x="6372200" y="3573016"/>
            <a:ext cx="28267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Iron atoms r = </a:t>
            </a:r>
            <a:r>
              <a:rPr lang="en-US" altLang="zh-TW" dirty="0" smtClean="0">
                <a:ea typeface="新細明體" charset="-120"/>
              </a:rPr>
              <a:t>0.129 nm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V="1">
            <a:off x="4571999" y="6026943"/>
            <a:ext cx="1368151" cy="369332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700064" y="5445224"/>
            <a:ext cx="2618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FCC voids = 0.053 nm</a:t>
            </a:r>
            <a:endParaRPr lang="en-US" altLang="zh-TW" dirty="0">
              <a:solidFill>
                <a:srgbClr val="0000FF"/>
              </a:solidFill>
              <a:ea typeface="新細明體" charset="-120"/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4246743" y="5701898"/>
            <a:ext cx="3579358" cy="21668"/>
          </a:xfrm>
          <a:prstGeom prst="line">
            <a:avLst/>
          </a:prstGeom>
          <a:noFill/>
          <a:ln w="28575">
            <a:solidFill>
              <a:srgbClr val="33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619672" y="5805264"/>
            <a:ext cx="2802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(BCC voids = 0.036 nm)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228184" y="6297006"/>
            <a:ext cx="220605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6600FF"/>
                </a:solidFill>
              </a:rPr>
              <a:t>(100) of FCC </a:t>
            </a:r>
            <a:r>
              <a:rPr lang="en-US" altLang="zh-TW" dirty="0" smtClean="0">
                <a:solidFill>
                  <a:srgbClr val="6600FF"/>
                </a:solidFill>
                <a:sym typeface="Symbol"/>
              </a:rPr>
              <a:t>-</a:t>
            </a:r>
            <a:r>
              <a:rPr lang="en-US" altLang="zh-TW" dirty="0" smtClean="0">
                <a:solidFill>
                  <a:srgbClr val="6600FF"/>
                </a:solidFill>
              </a:rPr>
              <a:t>Fe</a:t>
            </a:r>
            <a:endParaRPr lang="zh-TW" altLang="en-US" dirty="0">
              <a:solidFill>
                <a:srgbClr val="66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Crystalline Imperfections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280920" cy="50292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No crystal is perfect.</a:t>
            </a:r>
          </a:p>
          <a:p>
            <a:r>
              <a:rPr lang="en-US" altLang="zh-TW" sz="2800" dirty="0" smtClean="0">
                <a:ea typeface="新細明體" charset="-120"/>
              </a:rPr>
              <a:t>Imperfections affect mechanical properties, chemical properties and electrical properties. </a:t>
            </a:r>
          </a:p>
          <a:p>
            <a:r>
              <a:rPr lang="en-US" altLang="zh-TW" sz="2800" dirty="0" smtClean="0">
                <a:ea typeface="新細明體" charset="-120"/>
              </a:rPr>
              <a:t>Imperfections can be classified as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Zero dimensional or 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point defects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One dimensional or 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line defects </a:t>
            </a:r>
            <a:r>
              <a:rPr lang="en-US" altLang="zh-TW" sz="2800" dirty="0" smtClean="0">
                <a:ea typeface="新細明體" charset="-120"/>
              </a:rPr>
              <a:t>(dislocations).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Two dimension defects </a:t>
            </a:r>
            <a:r>
              <a:rPr lang="en-US" altLang="zh-TW" sz="2800" dirty="0" smtClean="0">
                <a:ea typeface="新細明體" charset="-120"/>
              </a:rPr>
              <a:t>(surfaces, grain or twin boundaries).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Three dimension defects </a:t>
            </a:r>
            <a:r>
              <a:rPr lang="en-US" altLang="zh-TW" sz="2800" dirty="0" smtClean="0">
                <a:ea typeface="新細明體" charset="-120"/>
              </a:rPr>
              <a:t>(pores, inclusions, cracks). 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BCE32F8-3923-4C5C-8F41-4C90E2658A97}" type="slidenum">
              <a:rPr lang="en-US" altLang="zh-TW" sz="1800"/>
              <a:pPr eaLnBrk="1" hangingPunct="1"/>
              <a:t>26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6660232" y="32849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差排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7452320" y="44371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雙晶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44208" y="53732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介在物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Point Defects – Vacancy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066800"/>
            <a:ext cx="8053015" cy="5029200"/>
          </a:xfrm>
        </p:spPr>
        <p:txBody>
          <a:bodyPr/>
          <a:lstStyle/>
          <a:p>
            <a:pPr marL="361950" indent="-361950"/>
            <a:r>
              <a:rPr lang="en-US" altLang="zh-TW" sz="2400" dirty="0" smtClean="0">
                <a:ea typeface="新細明體" charset="-120"/>
              </a:rPr>
              <a:t>Vacancy is formed due to a missing atom.</a:t>
            </a:r>
          </a:p>
          <a:p>
            <a:r>
              <a:rPr lang="en-US" altLang="zh-TW" sz="2400" dirty="0" smtClean="0">
                <a:ea typeface="新細明體" charset="-120"/>
              </a:rPr>
              <a:t>Vacancy is formed (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sym typeface="Symbol"/>
              </a:rPr>
              <a:t> 1 vacancy/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10000 atoms</a:t>
            </a:r>
            <a:r>
              <a:rPr lang="en-US" altLang="zh-TW" sz="2400" dirty="0" smtClean="0">
                <a:ea typeface="新細明體" charset="-120"/>
              </a:rPr>
              <a:t>) during crystallization or mobility of atoms. </a:t>
            </a:r>
          </a:p>
          <a:p>
            <a:r>
              <a:rPr lang="en-US" altLang="zh-TW" sz="2400" dirty="0">
                <a:ea typeface="新細明體" charset="-120"/>
              </a:rPr>
              <a:t>Also caused due  to plastic deformation, rapid cooling or particle bombardment. </a:t>
            </a:r>
          </a:p>
          <a:p>
            <a:r>
              <a:rPr lang="en-US" altLang="zh-TW" sz="2400" dirty="0" smtClean="0">
                <a:ea typeface="新細明體" charset="-120"/>
              </a:rPr>
              <a:t>Energy of formation is about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1 eV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Mobility of vacancy results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in cluster of vacancies.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/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 err="1" smtClean="0">
                <a:ea typeface="新細明體" charset="-120"/>
              </a:rPr>
              <a:t>Divacancies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err="1" smtClean="0">
                <a:ea typeface="新細明體" charset="-120"/>
              </a:rPr>
              <a:t>Trivacancies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Vacancies can move by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exchanging positions with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their neighbors (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Diffusion</a:t>
            </a:r>
            <a:r>
              <a:rPr lang="en-US" altLang="zh-TW" sz="2400" dirty="0" smtClean="0">
                <a:ea typeface="新細明體" charset="-120"/>
              </a:rPr>
              <a:t>). </a:t>
            </a:r>
          </a:p>
        </p:txBody>
      </p:sp>
      <p:sp>
        <p:nvSpPr>
          <p:cNvPr id="25607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31401EB-16FB-4DD5-80CB-7C0258FEC3C2}" type="slidenum">
              <a:rPr lang="en-US" altLang="zh-TW" sz="1800"/>
              <a:pPr eaLnBrk="1" hangingPunct="1"/>
              <a:t>27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076056" y="2851175"/>
            <a:ext cx="3616420" cy="384078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259632" y="8367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空位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03848" y="61653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擴散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Point Defects - </a:t>
            </a:r>
            <a:r>
              <a:rPr lang="en-US" altLang="zh-TW" sz="3600" b="1" dirty="0" err="1" smtClean="0">
                <a:ea typeface="新細明體" charset="-120"/>
              </a:rPr>
              <a:t>Interstitialcy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496944" cy="5029200"/>
          </a:xfrm>
        </p:spPr>
        <p:txBody>
          <a:bodyPr/>
          <a:lstStyle/>
          <a:p>
            <a:r>
              <a:rPr lang="en-US" altLang="zh-TW" sz="2800" b="1" dirty="0" err="1" smtClean="0">
                <a:solidFill>
                  <a:srgbClr val="0000FF"/>
                </a:solidFill>
                <a:ea typeface="新細明體" charset="-120"/>
              </a:rPr>
              <a:t>Interstitialcy</a:t>
            </a:r>
            <a:r>
              <a:rPr lang="en-US" altLang="zh-TW" sz="2800" dirty="0" smtClean="0">
                <a:ea typeface="新細明體" charset="-120"/>
              </a:rPr>
              <a:t> (Self-interstitial): Atom in a crystal occupies interstitial site.</a:t>
            </a:r>
          </a:p>
          <a:p>
            <a:r>
              <a:rPr lang="en-US" altLang="zh-TW" sz="2800" dirty="0" smtClean="0">
                <a:ea typeface="新細明體" charset="-120"/>
              </a:rPr>
              <a:t>This does not occur naturally. Can be induced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by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irradiation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This defect caused structural severe distortion.   </a:t>
            </a:r>
          </a:p>
        </p:txBody>
      </p:sp>
      <p:pic>
        <p:nvPicPr>
          <p:cNvPr id="26628" name="Picture 6" descr="C:\Documents and Settings\Naveen\Desktop\Mcgraw\jpegs\edited\intersitia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08" y="3643314"/>
            <a:ext cx="4561863" cy="292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84FCA7-B174-4099-A769-ED8A120610D2}" type="slidenum">
              <a:rPr lang="en-US" altLang="zh-TW" sz="1800"/>
              <a:pPr eaLnBrk="1" hangingPunct="1"/>
              <a:t>28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smtClean="0">
                <a:ea typeface="新細明體" charset="-120"/>
              </a:rPr>
              <a:t>Point Defects in Ionic Crystals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66800"/>
            <a:ext cx="8136904" cy="5458544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Complex as electric neutrality has to be maintained.</a:t>
            </a:r>
          </a:p>
          <a:p>
            <a:r>
              <a:rPr lang="en-US" altLang="zh-TW" sz="2400" dirty="0" smtClean="0">
                <a:ea typeface="新細明體" charset="-120"/>
              </a:rPr>
              <a:t>If two oppositely charged particles are missing,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cation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-anion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divacancy</a:t>
            </a:r>
            <a:r>
              <a:rPr lang="en-US" altLang="zh-TW" sz="2400" dirty="0" smtClean="0">
                <a:ea typeface="新細明體" charset="-120"/>
              </a:rPr>
              <a:t> is created. This is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Scohttky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imperfection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Frenkel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imperfection </a:t>
            </a:r>
            <a:r>
              <a:rPr lang="en-US" altLang="zh-TW" sz="2400" dirty="0" smtClean="0">
                <a:ea typeface="新細明體" charset="-120"/>
              </a:rPr>
              <a:t>is created when </a:t>
            </a:r>
            <a:r>
              <a:rPr lang="en-US" altLang="zh-TW" sz="2400" dirty="0" err="1" smtClean="0">
                <a:ea typeface="新細明體" charset="-120"/>
              </a:rPr>
              <a:t>cation</a:t>
            </a:r>
            <a:r>
              <a:rPr lang="en-US" altLang="zh-TW" sz="2400" dirty="0" smtClean="0">
                <a:ea typeface="新細明體" charset="-120"/>
              </a:rPr>
              <a:t> moves to interstitial site. </a:t>
            </a:r>
          </a:p>
          <a:p>
            <a:r>
              <a:rPr lang="en-US" altLang="zh-TW" sz="2400" dirty="0" smtClean="0">
                <a:ea typeface="新細明體" charset="-120"/>
              </a:rPr>
              <a:t>These defects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increase their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electrical conductivity.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Impurity atoms </a:t>
            </a:r>
            <a:r>
              <a:rPr lang="en-US" altLang="zh-TW" sz="2400" dirty="0" smtClean="0">
                <a:ea typeface="新細明體" charset="-120"/>
              </a:rPr>
              <a:t>are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also considered as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point defects. </a:t>
            </a:r>
          </a:p>
          <a:p>
            <a:r>
              <a:rPr lang="en-US" altLang="zh-TW" sz="2400" dirty="0" smtClean="0">
                <a:ea typeface="新細明體" charset="-120"/>
              </a:rPr>
              <a:t>Si + a few impurity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  <a:sym typeface="Symbol"/>
              </a:rPr>
              <a:t> resistivity </a:t>
            </a: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</p:txBody>
      </p:sp>
      <p:sp>
        <p:nvSpPr>
          <p:cNvPr id="2765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5145F1-14B6-4EAF-A219-2163CA623E67}" type="slidenum">
              <a:rPr lang="en-US" altLang="zh-TW" sz="1800"/>
              <a:pPr eaLnBrk="1" hangingPunct="1"/>
              <a:t>29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24944"/>
            <a:ext cx="5563608" cy="3600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2696"/>
            <a:ext cx="4392488" cy="601375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Semicontinuously Cast Al-ingot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292080" y="871634"/>
            <a:ext cx="3528392" cy="58697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800" b="0" kern="0" dirty="0" smtClean="0">
                <a:ea typeface="新細明體" charset="-120"/>
              </a:rPr>
              <a:t>Metals are melted to produce finished and semi-finished parts.</a:t>
            </a:r>
          </a:p>
          <a:p>
            <a:r>
              <a:rPr lang="en-US" altLang="zh-TW" sz="2800" kern="0" dirty="0" smtClean="0">
                <a:solidFill>
                  <a:srgbClr val="CC6600"/>
                </a:solidFill>
                <a:ea typeface="新細明體" charset="-120"/>
              </a:rPr>
              <a:t>Fig. 4.1</a:t>
            </a:r>
            <a:r>
              <a:rPr lang="en-US" altLang="zh-TW" sz="2800" b="0" kern="0" dirty="0" smtClean="0">
                <a:ea typeface="新細明體" charset="-120"/>
              </a:rPr>
              <a:t>: Large, semicontinuously </a:t>
            </a:r>
            <a:r>
              <a:rPr lang="en-US" altLang="zh-TW" sz="2800" kern="0" dirty="0" smtClean="0">
                <a:solidFill>
                  <a:srgbClr val="0000FF"/>
                </a:solidFill>
                <a:ea typeface="新細明體" charset="-120"/>
              </a:rPr>
              <a:t>cast aluminum alloy ingot </a:t>
            </a:r>
            <a:r>
              <a:rPr lang="en-US" altLang="zh-TW" sz="2800" b="0" kern="0" dirty="0" smtClean="0">
                <a:ea typeface="新細明體" charset="-120"/>
              </a:rPr>
              <a:t>being removed from casting pit </a:t>
            </a:r>
            <a:r>
              <a:rPr lang="zh-TW" altLang="en-US" sz="2800" b="0" kern="0" dirty="0" smtClean="0">
                <a:solidFill>
                  <a:srgbClr val="FF0000"/>
                </a:solidFill>
                <a:ea typeface="新細明體" charset="-120"/>
              </a:rPr>
              <a:t>鑄坑</a:t>
            </a:r>
            <a:r>
              <a:rPr lang="en-US" altLang="zh-TW" sz="2800" b="0" kern="0" dirty="0" smtClean="0">
                <a:ea typeface="新細明體" charset="-120"/>
              </a:rPr>
              <a:t>. Ingot of this type are subsequently hot- and cold-rolled into plate or sheet. </a:t>
            </a:r>
          </a:p>
        </p:txBody>
      </p:sp>
    </p:spTree>
    <p:extLst>
      <p:ext uri="{BB962C8B-B14F-4D97-AF65-F5344CB8AC3E}">
        <p14:creationId xmlns:p14="http://schemas.microsoft.com/office/powerpoint/2010/main" val="4243058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Line Defects – (Dislocations)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066800"/>
            <a:ext cx="7776864" cy="50292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 Lattice distortions are centered around a line. </a:t>
            </a:r>
          </a:p>
          <a:p>
            <a:r>
              <a:rPr lang="en-US" altLang="zh-TW" sz="2800" dirty="0" smtClean="0">
                <a:ea typeface="新細明體" charset="-120"/>
              </a:rPr>
              <a:t> Formed during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Solidification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Permanent or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plastic deformation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Vacancy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condensation</a:t>
            </a:r>
            <a:r>
              <a:rPr lang="en-US" altLang="zh-TW" sz="2800" dirty="0" smtClean="0">
                <a:ea typeface="新細明體" charset="-120"/>
              </a:rPr>
              <a:t>  </a:t>
            </a:r>
          </a:p>
          <a:p>
            <a:r>
              <a:rPr lang="en-US" altLang="zh-TW" sz="2800" dirty="0" smtClean="0">
                <a:ea typeface="新細明體" charset="-120"/>
              </a:rPr>
              <a:t> Different types of line defects are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Edge</a:t>
            </a:r>
            <a:r>
              <a:rPr lang="en-US" altLang="zh-TW" sz="2800" dirty="0" smtClean="0">
                <a:ea typeface="新細明體" charset="-120"/>
              </a:rPr>
              <a:t> dislocation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Screw</a:t>
            </a:r>
            <a:r>
              <a:rPr lang="en-US" altLang="zh-TW" sz="2800" dirty="0" smtClean="0">
                <a:ea typeface="新細明體" charset="-120"/>
              </a:rPr>
              <a:t> dislocation </a:t>
            </a:r>
          </a:p>
          <a:p>
            <a:pPr lvl="3">
              <a:buFont typeface="Wingdings" pitchFamily="2" charset="2"/>
              <a:buChar char="Ø"/>
            </a:pPr>
            <a:r>
              <a:rPr lang="en-US" altLang="zh-TW" sz="2800" dirty="0" smtClean="0">
                <a:ea typeface="新細明體" charset="-120"/>
              </a:rPr>
              <a:t> 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Mixed </a:t>
            </a:r>
            <a:r>
              <a:rPr lang="en-US" altLang="zh-TW" sz="2800" dirty="0" smtClean="0">
                <a:ea typeface="新細明體" charset="-120"/>
              </a:rPr>
              <a:t>dislocation 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31BEFA-1A5E-4019-9AAC-FEBDF342271F}" type="slidenum">
              <a:rPr lang="en-US" altLang="zh-TW" sz="1800"/>
              <a:pPr eaLnBrk="1" hangingPunct="1"/>
              <a:t>30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kern="0" dirty="0" smtClean="0">
                <a:ea typeface="新細明體" charset="-120"/>
              </a:rPr>
              <a:t>Edge Dislocation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552" y="1066800"/>
            <a:ext cx="8208912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b="0" kern="0" dirty="0" smtClean="0">
                <a:ea typeface="新細明體" charset="-120"/>
              </a:rPr>
              <a:t> Created by insertion of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extra half planes </a:t>
            </a:r>
            <a:r>
              <a:rPr lang="en-US" altLang="zh-TW" sz="2400" b="0" kern="0" dirty="0" smtClean="0">
                <a:ea typeface="新細明體" charset="-120"/>
              </a:rPr>
              <a:t>of atoms. </a:t>
            </a:r>
          </a:p>
          <a:p>
            <a:r>
              <a:rPr lang="en-US" altLang="zh-TW" sz="2400" b="0" kern="0" dirty="0" smtClean="0">
                <a:ea typeface="新細明體" charset="-120"/>
              </a:rPr>
              <a:t>        : </a:t>
            </a:r>
            <a:r>
              <a:rPr lang="en-US" altLang="zh-TW" sz="2400" b="0" kern="0" dirty="0" smtClean="0">
                <a:solidFill>
                  <a:srgbClr val="339933"/>
                </a:solidFill>
                <a:ea typeface="新細明體" charset="-120"/>
              </a:rPr>
              <a:t>Positive edge dislocation</a:t>
            </a:r>
            <a:r>
              <a:rPr lang="en-US" altLang="zh-TW" sz="2400" b="0" kern="0" dirty="0" smtClean="0">
                <a:ea typeface="新細明體" charset="-120"/>
              </a:rPr>
              <a:t>;      : </a:t>
            </a:r>
            <a:r>
              <a:rPr lang="en-US" altLang="zh-TW" sz="2400" b="0" kern="0" dirty="0" smtClean="0">
                <a:solidFill>
                  <a:srgbClr val="CC3300"/>
                </a:solidFill>
                <a:ea typeface="新細明體" charset="-120"/>
              </a:rPr>
              <a:t>Negative edge dislocation  </a:t>
            </a:r>
          </a:p>
          <a:p>
            <a:r>
              <a:rPr lang="en-US" altLang="zh-TW" sz="2400" b="0" kern="0" dirty="0" smtClean="0">
                <a:ea typeface="新細明體" charset="-120"/>
              </a:rPr>
              <a:t> Burgers vector </a:t>
            </a:r>
            <a:r>
              <a:rPr lang="en-US" altLang="zh-TW" sz="2400" b="0" kern="0" dirty="0">
                <a:ea typeface="新細明體" charset="-120"/>
              </a:rPr>
              <a:t>(</a:t>
            </a:r>
            <a:r>
              <a:rPr lang="en-US" altLang="zh-TW" sz="2400" b="0" kern="0" dirty="0" smtClean="0">
                <a:ea typeface="新細明體" charset="-120"/>
              </a:rPr>
              <a:t>slip) 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charset="-120"/>
              </a:rPr>
              <a:t>b</a:t>
            </a:r>
            <a:r>
              <a:rPr lang="en-US" altLang="zh-TW" sz="2400" b="0" kern="0" dirty="0" smtClean="0">
                <a:ea typeface="新細明體" charset="-120"/>
              </a:rPr>
              <a:t> shows displacement of atoms.</a:t>
            </a:r>
          </a:p>
        </p:txBody>
      </p:sp>
      <p:cxnSp>
        <p:nvCxnSpPr>
          <p:cNvPr id="19" name="直線接點 18"/>
          <p:cNvCxnSpPr/>
          <p:nvPr/>
        </p:nvCxnSpPr>
        <p:spPr bwMode="auto">
          <a:xfrm flipH="1">
            <a:off x="4860032" y="1628800"/>
            <a:ext cx="4320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Line 4"/>
          <p:cNvSpPr>
            <a:spLocks noChangeShapeType="1"/>
          </p:cNvSpPr>
          <p:nvPr/>
        </p:nvSpPr>
        <p:spPr bwMode="auto">
          <a:xfrm>
            <a:off x="1052364" y="1844824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 flipV="1">
            <a:off x="1289348" y="1543472"/>
            <a:ext cx="0" cy="301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Line 5"/>
          <p:cNvSpPr>
            <a:spLocks noChangeShapeType="1"/>
          </p:cNvSpPr>
          <p:nvPr/>
        </p:nvSpPr>
        <p:spPr bwMode="auto">
          <a:xfrm flipV="1">
            <a:off x="5076056" y="1628800"/>
            <a:ext cx="0" cy="30135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7480076" cy="3909038"/>
          </a:xfrm>
          <a:prstGeom prst="rect">
            <a:avLst/>
          </a:prstGeom>
        </p:spPr>
      </p:pic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5104234" y="2693045"/>
            <a:ext cx="2017091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Burgers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vector b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  <p:cxnSp>
        <p:nvCxnSpPr>
          <p:cNvPr id="42" name="直線單箭頭接點 41"/>
          <p:cNvCxnSpPr/>
          <p:nvPr/>
        </p:nvCxnSpPr>
        <p:spPr bwMode="auto">
          <a:xfrm flipH="1">
            <a:off x="5292080" y="3089920"/>
            <a:ext cx="216024" cy="915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74946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32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7275"/>
            <a:ext cx="8135113" cy="557806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kern="0" dirty="0" smtClean="0">
                <a:ea typeface="新細明體" charset="-120"/>
              </a:rPr>
              <a:t>Strain Fields of Dislocations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59632" y="6093296"/>
            <a:ext cx="23984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339933"/>
                </a:solidFill>
              </a:rPr>
              <a:t>Edge Dislocation</a:t>
            </a:r>
            <a:endParaRPr lang="zh-TW" altLang="en-US" sz="2400" dirty="0">
              <a:solidFill>
                <a:srgbClr val="339933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08104" y="6093296"/>
            <a:ext cx="25290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Screw Dislocation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7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Screw Dislocation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764704"/>
            <a:ext cx="8352928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Created due to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shear stresses </a:t>
            </a:r>
            <a:r>
              <a:rPr lang="en-US" altLang="zh-TW" sz="2400" dirty="0" smtClean="0">
                <a:ea typeface="新細明體" charset="-120"/>
              </a:rPr>
              <a:t>applied to regions of a perfect crystal separated by cutting plane.</a:t>
            </a:r>
          </a:p>
          <a:p>
            <a:r>
              <a:rPr lang="en-US" altLang="zh-TW" sz="2400" dirty="0" smtClean="0">
                <a:ea typeface="新細明體" charset="-120"/>
              </a:rPr>
              <a:t>Distortion of lattice in form of a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spiral ramp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Burgers vector is </a:t>
            </a:r>
            <a:r>
              <a:rPr lang="en-US" altLang="zh-TW" sz="2400" dirty="0" smtClean="0">
                <a:solidFill>
                  <a:srgbClr val="339933"/>
                </a:solidFill>
                <a:ea typeface="新細明體" charset="-120"/>
              </a:rPr>
              <a:t>parallel</a:t>
            </a:r>
            <a:r>
              <a:rPr lang="en-US" altLang="zh-TW" sz="2400" dirty="0" smtClean="0">
                <a:ea typeface="新細明體" charset="-120"/>
              </a:rPr>
              <a:t> to dislocation line. </a:t>
            </a:r>
          </a:p>
        </p:txBody>
      </p:sp>
      <p:pic>
        <p:nvPicPr>
          <p:cNvPr id="30725" name="Picture 9" descr="smi53586_042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7"/>
          <a:stretch/>
        </p:blipFill>
        <p:spPr bwMode="auto">
          <a:xfrm>
            <a:off x="1259632" y="2428688"/>
            <a:ext cx="6552728" cy="438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8B3BB3-D78C-45D6-BD58-9C794A0826C2}" type="slidenum">
              <a:rPr lang="en-US" altLang="zh-TW" sz="1800"/>
              <a:pPr eaLnBrk="1" hangingPunct="1"/>
              <a:t>33</a:t>
            </a:fld>
            <a:endParaRPr lang="en-US" altLang="zh-TW" sz="1800"/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6084168" y="3645024"/>
            <a:ext cx="0" cy="82809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字方塊 1"/>
          <p:cNvSpPr txBox="1"/>
          <p:nvPr/>
        </p:nvSpPr>
        <p:spPr>
          <a:xfrm>
            <a:off x="6444208" y="31409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44208" y="389298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36096" y="294091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04048" y="354107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Mixed Dislocation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66800"/>
            <a:ext cx="7772400" cy="5029200"/>
          </a:xfrm>
        </p:spPr>
        <p:txBody>
          <a:bodyPr/>
          <a:lstStyle/>
          <a:p>
            <a:pPr marL="361950" indent="-361950"/>
            <a:r>
              <a:rPr lang="en-US" altLang="zh-TW" sz="2800" dirty="0" smtClean="0">
                <a:ea typeface="新細明體" charset="-120"/>
              </a:rPr>
              <a:t>Most crystal have components</a:t>
            </a:r>
          </a:p>
          <a:p>
            <a:pPr indent="19050">
              <a:buFontTx/>
              <a:buNone/>
            </a:pPr>
            <a:r>
              <a:rPr lang="en-US" altLang="zh-TW" sz="2800" dirty="0" smtClean="0">
                <a:ea typeface="新細明體" charset="-120"/>
              </a:rPr>
              <a:t>of </a:t>
            </a:r>
            <a:r>
              <a:rPr lang="en-US" altLang="zh-TW" sz="2800" dirty="0" smtClean="0">
                <a:solidFill>
                  <a:srgbClr val="339933"/>
                </a:solidFill>
                <a:ea typeface="新細明體" charset="-120"/>
              </a:rPr>
              <a:t>both edge and screw </a:t>
            </a:r>
          </a:p>
          <a:p>
            <a:pPr indent="19050">
              <a:buFontTx/>
              <a:buNone/>
            </a:pPr>
            <a:r>
              <a:rPr lang="en-US" altLang="zh-TW" sz="2800" dirty="0" smtClean="0">
                <a:ea typeface="新細明體" charset="-120"/>
              </a:rPr>
              <a:t>dislocation.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Dislocation, since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irregular atomic arrangement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will appear as dark lines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when observed in electron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microscope. </a:t>
            </a:r>
          </a:p>
        </p:txBody>
      </p:sp>
      <p:pic>
        <p:nvPicPr>
          <p:cNvPr id="31748" name="Picture 8" descr="D:\Fig4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86026"/>
            <a:ext cx="3537685" cy="297197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31749" name="Text Box 10"/>
          <p:cNvSpPr txBox="1">
            <a:spLocks noChangeArrowheads="1"/>
          </p:cNvSpPr>
          <p:nvPr/>
        </p:nvSpPr>
        <p:spPr bwMode="auto">
          <a:xfrm>
            <a:off x="1181924" y="5715016"/>
            <a:ext cx="4104456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6600FF"/>
                </a:solidFill>
                <a:ea typeface="新細明體" charset="-120"/>
              </a:rPr>
              <a:t>Dislocation structure of iron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deformed 14</a:t>
            </a:r>
            <a:r>
              <a:rPr lang="en-US" altLang="zh-TW" sz="2400" dirty="0">
                <a:solidFill>
                  <a:srgbClr val="6600FF"/>
                </a:solidFill>
                <a:ea typeface="新細明體" charset="-120"/>
              </a:rPr>
              <a:t>% at –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195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  <a:sym typeface="Symbol"/>
              </a:rPr>
              <a:t>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C</a:t>
            </a:r>
            <a:endParaRPr lang="en-US" altLang="zh-TW" sz="2400" dirty="0">
              <a:solidFill>
                <a:srgbClr val="6600FF"/>
              </a:solidFill>
              <a:ea typeface="新細明體" charset="-120"/>
            </a:endParaRPr>
          </a:p>
        </p:txBody>
      </p:sp>
      <p:pic>
        <p:nvPicPr>
          <p:cNvPr id="31751" name="Picture 13" descr="smi53586_04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00" y="796439"/>
            <a:ext cx="4498325" cy="30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2EB8CD-573E-41C3-A485-3E26743E4EE6}" type="slidenum">
              <a:rPr lang="en-US" altLang="zh-TW" sz="1800"/>
              <a:pPr eaLnBrk="1" hangingPunct="1"/>
              <a:t>34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6588224" y="1124744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Mixed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stCxn id="2" idx="2"/>
          </p:cNvCxnSpPr>
          <p:nvPr/>
        </p:nvCxnSpPr>
        <p:spPr bwMode="auto">
          <a:xfrm flipH="1">
            <a:off x="6751962" y="1524854"/>
            <a:ext cx="277249" cy="8163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Planar Defects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280920" cy="5029200"/>
          </a:xfrm>
        </p:spPr>
        <p:txBody>
          <a:bodyPr/>
          <a:lstStyle/>
          <a:p>
            <a:r>
              <a:rPr lang="en-US" altLang="zh-TW" b="1" i="1" dirty="0" smtClean="0">
                <a:solidFill>
                  <a:srgbClr val="FF0000"/>
                </a:solidFill>
                <a:ea typeface="新細明體" charset="-120"/>
              </a:rPr>
              <a:t>Free surfaces</a:t>
            </a:r>
            <a:r>
              <a:rPr lang="en-US" altLang="zh-TW" b="1" i="1" dirty="0" smtClean="0">
                <a:ea typeface="新細明體" charset="-120"/>
              </a:rPr>
              <a:t>, 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charset="-120"/>
              </a:rPr>
              <a:t>grain boundaries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twins</a:t>
            </a:r>
            <a:r>
              <a:rPr lang="zh-TW" altLang="en-US" sz="2800" dirty="0" smtClean="0">
                <a:solidFill>
                  <a:srgbClr val="FF0000"/>
                </a:solidFill>
                <a:ea typeface="新細明體" charset="-120"/>
              </a:rPr>
              <a:t>雙晶</a:t>
            </a:r>
            <a:r>
              <a:rPr lang="en-US" altLang="zh-TW" dirty="0" smtClean="0">
                <a:ea typeface="新細明體" charset="-120"/>
              </a:rPr>
              <a:t>, low angle boundaries, twists </a:t>
            </a:r>
            <a:r>
              <a:rPr lang="zh-TW" altLang="en-US" sz="2800" dirty="0" smtClean="0">
                <a:ea typeface="新細明體" charset="-120"/>
              </a:rPr>
              <a:t>扭旋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and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stacking faults</a:t>
            </a:r>
            <a:r>
              <a:rPr lang="zh-TW" altLang="en-US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  <a:ea typeface="新細明體" charset="-120"/>
              </a:rPr>
              <a:t>疊差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r>
              <a:rPr lang="en-US" altLang="zh-TW" dirty="0" smtClean="0">
                <a:ea typeface="新細明體" charset="-120"/>
              </a:rPr>
              <a:t>Free surface is the most common type: Bonded to atoms on only one side and hence has higher state of energy.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          Highly reactive (corrosion, reaction)</a:t>
            </a:r>
          </a:p>
          <a:p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Nanomaterials</a:t>
            </a:r>
            <a:r>
              <a:rPr lang="en-US" altLang="zh-TW" dirty="0" smtClean="0">
                <a:ea typeface="新細明體" charset="-120"/>
              </a:rPr>
              <a:t> have small clusters of atoms and hence are highly reactive.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928662" y="4357694"/>
            <a:ext cx="762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3FFC56B-9337-44A6-BE1F-6ABEC669BA91}" type="slidenum">
              <a:rPr lang="en-US" altLang="zh-TW" sz="1800"/>
              <a:pPr eaLnBrk="1" hangingPunct="1"/>
              <a:t>35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Grain Boundaries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836712"/>
            <a:ext cx="8496944" cy="5438775"/>
          </a:xfrm>
        </p:spPr>
        <p:txBody>
          <a:bodyPr/>
          <a:lstStyle/>
          <a:p>
            <a:r>
              <a:rPr lang="en-US" altLang="zh-TW" sz="2400" dirty="0">
                <a:ea typeface="新細明體" charset="-120"/>
              </a:rPr>
              <a:t>Formed due to simultaneously growing </a:t>
            </a:r>
            <a:r>
              <a:rPr lang="en-US" altLang="zh-TW" sz="2400" b="1" dirty="0">
                <a:solidFill>
                  <a:srgbClr val="0000FF"/>
                </a:solidFill>
                <a:ea typeface="新細明體" charset="-120"/>
              </a:rPr>
              <a:t>crystals meeting </a:t>
            </a:r>
            <a:r>
              <a:rPr lang="en-US" altLang="zh-TW" sz="2400" dirty="0">
                <a:ea typeface="新細明體" charset="-120"/>
              </a:rPr>
              <a:t>each </a:t>
            </a:r>
            <a:r>
              <a:rPr lang="en-US" altLang="zh-TW" sz="2400" dirty="0" smtClean="0">
                <a:ea typeface="新細明體" charset="-120"/>
              </a:rPr>
              <a:t>other. Grain boundaries separate grains</a:t>
            </a:r>
            <a:r>
              <a:rPr lang="en-US" altLang="zh-TW" sz="2400" dirty="0">
                <a:ea typeface="新細明體" charset="-120"/>
              </a:rPr>
              <a:t>. 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Width =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2-5 atomic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diameters</a:t>
            </a:r>
            <a:r>
              <a:rPr lang="en-US" altLang="zh-TW" sz="2400" dirty="0" smtClean="0">
                <a:ea typeface="新細明體" charset="-120"/>
              </a:rPr>
              <a:t>. Atomic packing is lower. </a:t>
            </a:r>
          </a:p>
          <a:p>
            <a:r>
              <a:rPr lang="en-US" altLang="zh-TW" sz="2400" dirty="0" smtClean="0">
                <a:ea typeface="新細明體" charset="-120"/>
              </a:rPr>
              <a:t>Atoms </a:t>
            </a:r>
            <a:r>
              <a:rPr lang="en-US" altLang="zh-TW" sz="2400" dirty="0">
                <a:ea typeface="新細明體" charset="-120"/>
              </a:rPr>
              <a:t>in grain boundaries </a:t>
            </a:r>
            <a:r>
              <a:rPr lang="en-US" altLang="zh-TW" sz="2400" dirty="0">
                <a:solidFill>
                  <a:srgbClr val="339933"/>
                </a:solidFill>
                <a:ea typeface="新細明體" charset="-120"/>
              </a:rPr>
              <a:t>have higher energy</a:t>
            </a:r>
            <a:r>
              <a:rPr lang="en-US" altLang="zh-TW" sz="2400" dirty="0">
                <a:ea typeface="新細明體" charset="-120"/>
              </a:rPr>
              <a:t>. 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Grain boundaries</a:t>
            </a:r>
            <a:r>
              <a:rPr lang="en-US" altLang="zh-TW" sz="2400" dirty="0" smtClean="0">
                <a:ea typeface="新細明體" charset="-120"/>
              </a:rPr>
              <a:t>: Restrict </a:t>
            </a:r>
            <a:r>
              <a:rPr lang="en-US" altLang="zh-TW" sz="2400" dirty="0">
                <a:ea typeface="新細明體" charset="-120"/>
              </a:rPr>
              <a:t>plastic flow and prevent dislocation </a:t>
            </a:r>
            <a:r>
              <a:rPr lang="en-US" altLang="zh-TW" sz="2400" dirty="0" smtClean="0">
                <a:ea typeface="新細明體" charset="-120"/>
              </a:rPr>
              <a:t>movement. Nucleation sites, Rapid diffusion region. </a:t>
            </a:r>
            <a:endParaRPr lang="en-US" altLang="zh-TW" sz="2400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 </a:t>
            </a:r>
          </a:p>
        </p:txBody>
      </p:sp>
      <p:pic>
        <p:nvPicPr>
          <p:cNvPr id="33796" name="Picture 7" descr="F:\Naveens Doccuments\me3328\good-photomicrographs\1018-An-1000X-group542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57600"/>
            <a:ext cx="3429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9"/>
          <p:cNvSpPr txBox="1">
            <a:spLocks noChangeArrowheads="1"/>
          </p:cNvSpPr>
          <p:nvPr/>
        </p:nvSpPr>
        <p:spPr bwMode="auto">
          <a:xfrm>
            <a:off x="3820914" y="4149080"/>
            <a:ext cx="1327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CC3300"/>
                </a:solidFill>
                <a:ea typeface="新細明體" charset="-120"/>
              </a:rPr>
              <a:t>3D view of</a:t>
            </a:r>
          </a:p>
          <a:p>
            <a:pPr eaLnBrk="1" hangingPunct="1"/>
            <a:r>
              <a:rPr lang="en-US" altLang="zh-TW" dirty="0">
                <a:solidFill>
                  <a:srgbClr val="CC3300"/>
                </a:solidFill>
                <a:ea typeface="新細明體" charset="-120"/>
              </a:rPr>
              <a:t>grains</a:t>
            </a:r>
          </a:p>
        </p:txBody>
      </p:sp>
      <p:sp>
        <p:nvSpPr>
          <p:cNvPr id="33798" name="Line 10"/>
          <p:cNvSpPr>
            <a:spLocks noChangeShapeType="1"/>
          </p:cNvSpPr>
          <p:nvPr/>
        </p:nvSpPr>
        <p:spPr bwMode="auto">
          <a:xfrm flipV="1">
            <a:off x="4648200" y="4572000"/>
            <a:ext cx="29718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799" name="Line 11"/>
          <p:cNvSpPr>
            <a:spLocks noChangeShapeType="1"/>
          </p:cNvSpPr>
          <p:nvPr/>
        </p:nvSpPr>
        <p:spPr bwMode="auto">
          <a:xfrm flipV="1">
            <a:off x="4876800" y="4876800"/>
            <a:ext cx="35814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800" name="Text Box 12"/>
          <p:cNvSpPr txBox="1">
            <a:spLocks noChangeArrowheads="1"/>
          </p:cNvSpPr>
          <p:nvPr/>
        </p:nvSpPr>
        <p:spPr bwMode="auto">
          <a:xfrm>
            <a:off x="4022725" y="5676900"/>
            <a:ext cx="19431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ea typeface="新細明體" charset="-120"/>
              </a:rPr>
              <a:t>Grain </a:t>
            </a:r>
            <a:r>
              <a:rPr lang="en-US" altLang="zh-TW" sz="1800" dirty="0" smtClean="0">
                <a:ea typeface="新細明體" charset="-120"/>
              </a:rPr>
              <a:t>boundaries</a:t>
            </a:r>
            <a:endParaRPr lang="en-US" altLang="zh-TW" sz="1800" dirty="0">
              <a:ea typeface="新細明體" charset="-120"/>
            </a:endParaRPr>
          </a:p>
          <a:p>
            <a:pPr eaLnBrk="1" hangingPunct="1"/>
            <a:r>
              <a:rPr lang="en-US" altLang="zh-TW" sz="1800" dirty="0" smtClean="0">
                <a:ea typeface="新細明體" charset="-120"/>
              </a:rPr>
              <a:t>in </a:t>
            </a:r>
            <a:r>
              <a:rPr lang="en-US" altLang="zh-TW" sz="1800" dirty="0">
                <a:ea typeface="新細明體" charset="-120"/>
              </a:rPr>
              <a:t>1018 steel</a:t>
            </a:r>
          </a:p>
        </p:txBody>
      </p:sp>
      <p:pic>
        <p:nvPicPr>
          <p:cNvPr id="33801" name="Picture 13" descr="smi53586_04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429000"/>
            <a:ext cx="3582704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Line 13"/>
          <p:cNvSpPr>
            <a:spLocks noChangeShapeType="1"/>
          </p:cNvSpPr>
          <p:nvPr/>
        </p:nvSpPr>
        <p:spPr bwMode="auto">
          <a:xfrm flipH="1">
            <a:off x="2699792" y="4572000"/>
            <a:ext cx="1121122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804" name="Slide Number Placeholder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4008E5-E13B-4FD0-AE2C-6DA8DDAF79EE}" type="slidenum">
              <a:rPr lang="en-US" altLang="zh-TW" sz="1800"/>
              <a:pPr eaLnBrk="1" hangingPunct="1"/>
              <a:t>36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Twin Boundaries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66800"/>
            <a:ext cx="8496944" cy="5029200"/>
          </a:xfrm>
        </p:spPr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Twin</a:t>
            </a:r>
            <a:r>
              <a:rPr lang="en-US" altLang="zh-TW" sz="2800" dirty="0" smtClean="0">
                <a:ea typeface="新細明體" charset="-120"/>
              </a:rPr>
              <a:t>: A region in which mirror image of the structure exists across a boundary.</a:t>
            </a:r>
          </a:p>
          <a:p>
            <a:r>
              <a:rPr lang="en-US" altLang="zh-TW" sz="2800" dirty="0" smtClean="0">
                <a:ea typeface="新細明體" charset="-120"/>
              </a:rPr>
              <a:t>Formed during plastic deformation (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deformation twin</a:t>
            </a:r>
            <a:r>
              <a:rPr lang="en-US" altLang="zh-TW" sz="2800" dirty="0" smtClean="0">
                <a:ea typeface="新細明體" charset="-120"/>
              </a:rPr>
              <a:t>) and </a:t>
            </a:r>
            <a:r>
              <a:rPr lang="en-US" altLang="zh-TW" sz="2800" i="1" dirty="0" err="1" smtClean="0">
                <a:ea typeface="新細明體" charset="-120"/>
              </a:rPr>
              <a:t>recrystallization</a:t>
            </a:r>
            <a:r>
              <a:rPr lang="zh-TW" altLang="en-US" sz="2800" i="1" dirty="0" smtClean="0">
                <a:ea typeface="新細明體" charset="-120"/>
              </a:rPr>
              <a:t> </a:t>
            </a:r>
            <a:r>
              <a:rPr lang="zh-TW" altLang="en-US" sz="2400" dirty="0" smtClean="0">
                <a:ea typeface="新細明體" charset="-120"/>
              </a:rPr>
              <a:t>再結晶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800" i="1" dirty="0" smtClean="0">
                <a:ea typeface="新細明體" charset="-120"/>
              </a:rPr>
              <a:t>(</a:t>
            </a:r>
            <a:r>
              <a:rPr lang="en-US" altLang="zh-TW" sz="2800" i="1" dirty="0" smtClean="0">
                <a:solidFill>
                  <a:srgbClr val="FF0000"/>
                </a:solidFill>
                <a:ea typeface="新細明體" charset="-120"/>
              </a:rPr>
              <a:t>annealing </a:t>
            </a:r>
            <a:r>
              <a:rPr lang="zh-TW" altLang="en-US" sz="2400" dirty="0" smtClean="0">
                <a:solidFill>
                  <a:srgbClr val="FF0000"/>
                </a:solidFill>
                <a:ea typeface="新細明體" charset="-120"/>
              </a:rPr>
              <a:t>退火</a:t>
            </a:r>
            <a:r>
              <a:rPr lang="zh-TW" altLang="en-US" sz="2800" i="1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800" i="1" dirty="0" smtClean="0">
                <a:solidFill>
                  <a:srgbClr val="FF0000"/>
                </a:solidFill>
                <a:ea typeface="新細明體" charset="-120"/>
              </a:rPr>
              <a:t>twin</a:t>
            </a:r>
            <a:r>
              <a:rPr lang="en-US" altLang="zh-TW" sz="2800" i="1" dirty="0" smtClean="0">
                <a:ea typeface="新細明體" charset="-120"/>
              </a:rPr>
              <a:t>)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Twin boundaries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form </a:t>
            </a:r>
            <a:r>
              <a:rPr lang="en-US" altLang="zh-TW" sz="2800" dirty="0" smtClean="0">
                <a:solidFill>
                  <a:srgbClr val="339933"/>
                </a:solidFill>
                <a:ea typeface="新細明體" charset="-120"/>
              </a:rPr>
              <a:t>in pairs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Strengthens the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metal.</a:t>
            </a:r>
          </a:p>
        </p:txBody>
      </p:sp>
      <p:pic>
        <p:nvPicPr>
          <p:cNvPr id="34820" name="Picture 4" descr="I:\Mcgraw\old worl\ppts\Smith\images\twi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082131"/>
            <a:ext cx="5443515" cy="358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6878910" y="4797152"/>
            <a:ext cx="9334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800" dirty="0">
                <a:ea typeface="新細明體" charset="-120"/>
              </a:rPr>
              <a:t>Twin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 flipH="1">
            <a:off x="6948264" y="4443140"/>
            <a:ext cx="382588" cy="3540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7360741" y="3886200"/>
            <a:ext cx="9556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800" dirty="0">
                <a:ea typeface="新細明體" charset="-120"/>
              </a:rPr>
              <a:t>Twin Plane</a:t>
            </a:r>
          </a:p>
        </p:txBody>
      </p:sp>
      <p:sp>
        <p:nvSpPr>
          <p:cNvPr id="34825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94FA74-C049-4388-A289-D7EF339DB053}" type="slidenum">
              <a:rPr lang="en-US" altLang="zh-TW" sz="1800"/>
              <a:pPr eaLnBrk="1" hangingPunct="1"/>
              <a:t>37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38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2001"/>
            <a:ext cx="6120680" cy="523430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Annealing Twins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75656" y="6093296"/>
            <a:ext cx="653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Fig. 4.23   Twin boundaries in the grain structure of brass.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4631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20687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Other Planar Defects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692696"/>
            <a:ext cx="8568952" cy="5910064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Small angle boundary</a:t>
            </a:r>
            <a:r>
              <a:rPr lang="en-US" altLang="zh-TW" sz="2800" b="1" dirty="0" smtClean="0">
                <a:ea typeface="新細明體" charset="-120"/>
              </a:rPr>
              <a:t>: </a:t>
            </a:r>
            <a:r>
              <a:rPr lang="en-US" altLang="zh-TW" sz="2800" dirty="0" smtClean="0">
                <a:ea typeface="新細明體" charset="-120"/>
              </a:rPr>
              <a:t>Array of dislocations tilts (edge </a:t>
            </a:r>
            <a:r>
              <a:rPr lang="en-US" altLang="zh-TW" sz="2800" dirty="0" err="1" smtClean="0">
                <a:ea typeface="新細明體" charset="-120"/>
              </a:rPr>
              <a:t>disl</a:t>
            </a:r>
            <a:r>
              <a:rPr lang="en-US" altLang="zh-TW" sz="2800" dirty="0" smtClean="0">
                <a:ea typeface="新細明體" charset="-120"/>
              </a:rPr>
              <a:t>.) or twists (screw </a:t>
            </a:r>
            <a:r>
              <a:rPr lang="en-US" altLang="zh-TW" sz="2800" dirty="0" err="1" smtClean="0">
                <a:ea typeface="新細明體" charset="-120"/>
              </a:rPr>
              <a:t>disl</a:t>
            </a:r>
            <a:r>
              <a:rPr lang="en-US" altLang="zh-TW" sz="2800" dirty="0" smtClean="0">
                <a:ea typeface="新細明體" charset="-120"/>
              </a:rPr>
              <a:t>.) two regions of a crystal by &lt; 10</a:t>
            </a:r>
            <a:r>
              <a:rPr lang="en-US" altLang="zh-TW" sz="2800" dirty="0" smtClean="0">
                <a:ea typeface="新細明體" charset="-120"/>
                <a:sym typeface="Symbol"/>
              </a:rPr>
              <a:t>; high energy and strengthen. </a:t>
            </a:r>
            <a:endParaRPr lang="en-US" altLang="zh-TW" sz="2800" baseline="30000" dirty="0" smtClean="0">
              <a:ea typeface="新細明體" charset="-120"/>
            </a:endParaRPr>
          </a:p>
          <a:p>
            <a:endParaRPr lang="en-US" altLang="zh-TW" sz="2800" baseline="30000" dirty="0" smtClean="0">
              <a:ea typeface="新細明體" charset="-120"/>
            </a:endParaRPr>
          </a:p>
          <a:p>
            <a:pPr marL="0" indent="0">
              <a:buNone/>
            </a:pPr>
            <a:endParaRPr lang="en-US" altLang="zh-TW" sz="2800" baseline="30000" dirty="0" smtClean="0">
              <a:ea typeface="新細明體" charset="-120"/>
            </a:endParaRPr>
          </a:p>
          <a:p>
            <a:pPr marL="0" indent="0">
              <a:buNone/>
            </a:pPr>
            <a:r>
              <a:rPr lang="en-US" altLang="zh-TW" sz="2800" baseline="30000" dirty="0" smtClean="0">
                <a:ea typeface="新細明體" charset="-120"/>
              </a:rPr>
              <a:t/>
            </a:r>
            <a:br>
              <a:rPr lang="en-US" altLang="zh-TW" sz="2800" baseline="30000" dirty="0" smtClean="0">
                <a:ea typeface="新細明體" charset="-120"/>
              </a:rPr>
            </a:br>
            <a:endParaRPr lang="en-US" altLang="zh-TW" sz="2800" baseline="30000" dirty="0" smtClean="0">
              <a:ea typeface="新細明體" charset="-120"/>
            </a:endParaRPr>
          </a:p>
          <a:p>
            <a:endParaRPr lang="en-US" altLang="zh-TW" sz="2800" baseline="30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800" baseline="30000" dirty="0" smtClean="0">
              <a:ea typeface="新細明體" charset="-120"/>
            </a:endParaRPr>
          </a:p>
          <a:p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Stacking faults</a:t>
            </a:r>
            <a:r>
              <a:rPr lang="en-US" altLang="zh-TW" sz="2800" b="1" dirty="0" smtClean="0">
                <a:ea typeface="新細明體" charset="-120"/>
              </a:rPr>
              <a:t>: </a:t>
            </a:r>
            <a:r>
              <a:rPr lang="en-US" altLang="zh-TW" sz="2800" dirty="0" smtClean="0">
                <a:ea typeface="新細明體" charset="-120"/>
              </a:rPr>
              <a:t>Piling up faults during crystal growth, collapse of vacancies, </a:t>
            </a:r>
            <a:r>
              <a:rPr lang="en-US" altLang="zh-TW" sz="2800" dirty="0" err="1" smtClean="0">
                <a:ea typeface="新細明體" charset="-120"/>
              </a:rPr>
              <a:t>disl</a:t>
            </a:r>
            <a:r>
              <a:rPr lang="en-US" altLang="zh-TW" sz="2800" dirty="0" smtClean="0">
                <a:ea typeface="新細明體" charset="-120"/>
              </a:rPr>
              <a:t>. interaction.</a:t>
            </a:r>
          </a:p>
          <a:p>
            <a:pPr marL="361950" lvl="2" indent="0">
              <a:buNone/>
            </a:pPr>
            <a:r>
              <a:rPr lang="en-US" altLang="zh-TW" dirty="0" smtClean="0">
                <a:ea typeface="新細明體" charset="-120"/>
              </a:rPr>
              <a:t>ABCA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BA</a:t>
            </a:r>
            <a:r>
              <a:rPr lang="en-US" altLang="zh-TW" dirty="0" smtClean="0">
                <a:ea typeface="新細明體" charset="-120"/>
              </a:rPr>
              <a:t>BCABC…(FCC fault); ABA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BCA</a:t>
            </a:r>
            <a:r>
              <a:rPr lang="en-US" altLang="zh-TW" dirty="0" smtClean="0">
                <a:ea typeface="新細明體" charset="-120"/>
              </a:rPr>
              <a:t>BAB…(HCP fault)  </a:t>
            </a:r>
          </a:p>
          <a:p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Volume defects</a:t>
            </a:r>
            <a:r>
              <a:rPr lang="en-US" altLang="zh-TW" sz="2800" b="1" dirty="0" smtClean="0">
                <a:ea typeface="新細明體" charset="-120"/>
              </a:rPr>
              <a:t>: </a:t>
            </a:r>
            <a:r>
              <a:rPr lang="en-US" altLang="zh-TW" sz="2800" dirty="0" smtClean="0">
                <a:ea typeface="新細明體" charset="-120"/>
              </a:rPr>
              <a:t>Cluster of point defects join to form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3-D void. Three dimensional precipitates or inclusions. Tremendous effect on the behavior of the materials.</a:t>
            </a:r>
          </a:p>
        </p:txBody>
      </p:sp>
      <p:pic>
        <p:nvPicPr>
          <p:cNvPr id="35845" name="Picture 5" descr="smi53586_04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05658"/>
            <a:ext cx="7422398" cy="214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334200"/>
            <a:ext cx="5000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DCAE794-DC31-4152-BDB2-AF67E3D0B7CF}" type="slidenum">
              <a:rPr lang="en-US" altLang="zh-TW" sz="1800"/>
              <a:pPr eaLnBrk="1" hangingPunct="1"/>
              <a:t>39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Solidification of Metals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Two steps of solidification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Nucleation</a:t>
            </a:r>
            <a:r>
              <a:rPr lang="en-US" altLang="zh-TW" sz="2800" dirty="0" smtClean="0">
                <a:ea typeface="新細明體" charset="-120"/>
              </a:rPr>
              <a:t>: Formation of stable nuclei.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Growth of nuclei</a:t>
            </a:r>
            <a:r>
              <a:rPr lang="en-US" altLang="zh-TW" sz="2800" b="1" dirty="0" smtClean="0">
                <a:ea typeface="新細明體" charset="-120"/>
              </a:rPr>
              <a:t>:  </a:t>
            </a:r>
            <a:r>
              <a:rPr lang="en-US" altLang="zh-TW" sz="2800" dirty="0" smtClean="0">
                <a:ea typeface="新細明體" charset="-120"/>
              </a:rPr>
              <a:t>Formation of grain structure. </a:t>
            </a:r>
          </a:p>
          <a:p>
            <a:r>
              <a:rPr lang="en-US" altLang="zh-TW" sz="2800" dirty="0" smtClean="0">
                <a:ea typeface="新細明體" charset="-120"/>
              </a:rPr>
              <a:t> Thermal gradients define the shape of each grain. </a:t>
            </a:r>
          </a:p>
        </p:txBody>
      </p:sp>
      <p:sp>
        <p:nvSpPr>
          <p:cNvPr id="10244" name="Line 5"/>
          <p:cNvSpPr>
            <a:spLocks noChangeShapeType="1"/>
          </p:cNvSpPr>
          <p:nvPr/>
        </p:nvSpPr>
        <p:spPr bwMode="auto">
          <a:xfrm flipH="1" flipV="1">
            <a:off x="2743200" y="5486400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5" name="Line 6"/>
          <p:cNvSpPr>
            <a:spLocks noChangeShapeType="1"/>
          </p:cNvSpPr>
          <p:nvPr/>
        </p:nvSpPr>
        <p:spPr bwMode="auto">
          <a:xfrm flipV="1">
            <a:off x="3429000" y="5410200"/>
            <a:ext cx="457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2514600" y="6096000"/>
            <a:ext cx="917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Liquid</a:t>
            </a:r>
          </a:p>
        </p:txBody>
      </p:sp>
      <p:sp>
        <p:nvSpPr>
          <p:cNvPr id="10247" name="Line 8"/>
          <p:cNvSpPr>
            <a:spLocks noChangeShapeType="1"/>
          </p:cNvSpPr>
          <p:nvPr/>
        </p:nvSpPr>
        <p:spPr bwMode="auto">
          <a:xfrm>
            <a:off x="1752600" y="4724400"/>
            <a:ext cx="6096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8" name="Text Box 10"/>
          <p:cNvSpPr txBox="1">
            <a:spLocks noChangeArrowheads="1"/>
          </p:cNvSpPr>
          <p:nvPr/>
        </p:nvSpPr>
        <p:spPr bwMode="auto">
          <a:xfrm>
            <a:off x="669925" y="4205288"/>
            <a:ext cx="874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Nuclei</a:t>
            </a:r>
          </a:p>
        </p:txBody>
      </p:sp>
      <p:sp>
        <p:nvSpPr>
          <p:cNvPr id="10249" name="Line 11"/>
          <p:cNvSpPr>
            <a:spLocks noChangeShapeType="1"/>
          </p:cNvSpPr>
          <p:nvPr/>
        </p:nvSpPr>
        <p:spPr bwMode="auto">
          <a:xfrm flipH="1" flipV="1">
            <a:off x="4267200" y="5562600"/>
            <a:ext cx="304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0" name="Line 12"/>
          <p:cNvSpPr>
            <a:spLocks noChangeShapeType="1"/>
          </p:cNvSpPr>
          <p:nvPr/>
        </p:nvSpPr>
        <p:spPr bwMode="auto">
          <a:xfrm flipV="1">
            <a:off x="4953000" y="5105400"/>
            <a:ext cx="381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251" name="Picture 25" descr="C:\Documents and Settings\Naveen\Desktop\Mcgraw\jpegs\edited\solidifi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86200"/>
            <a:ext cx="66294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3962400" y="5943600"/>
            <a:ext cx="20431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Crystals that will</a:t>
            </a:r>
          </a:p>
          <a:p>
            <a:pPr eaLnBrk="1" hangingPunct="1"/>
            <a:r>
              <a:rPr lang="en-US" altLang="zh-TW">
                <a:ea typeface="新細明體" charset="-120"/>
              </a:rPr>
              <a:t>Form grains</a:t>
            </a:r>
          </a:p>
        </p:txBody>
      </p:sp>
      <p:sp>
        <p:nvSpPr>
          <p:cNvPr id="10253" name="Line 15"/>
          <p:cNvSpPr>
            <a:spLocks noChangeShapeType="1"/>
          </p:cNvSpPr>
          <p:nvPr/>
        </p:nvSpPr>
        <p:spPr bwMode="auto">
          <a:xfrm flipH="1">
            <a:off x="7162800" y="4114800"/>
            <a:ext cx="8382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4" name="Line 16"/>
          <p:cNvSpPr>
            <a:spLocks noChangeShapeType="1"/>
          </p:cNvSpPr>
          <p:nvPr/>
        </p:nvSpPr>
        <p:spPr bwMode="auto">
          <a:xfrm flipH="1">
            <a:off x="7239000" y="4191000"/>
            <a:ext cx="990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5" name="Line 19"/>
          <p:cNvSpPr>
            <a:spLocks noChangeShapeType="1"/>
          </p:cNvSpPr>
          <p:nvPr/>
        </p:nvSpPr>
        <p:spPr bwMode="auto">
          <a:xfrm flipH="1" flipV="1">
            <a:off x="7543800" y="4800600"/>
            <a:ext cx="45720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6" name="Line 20"/>
          <p:cNvSpPr>
            <a:spLocks noChangeShapeType="1"/>
          </p:cNvSpPr>
          <p:nvPr/>
        </p:nvSpPr>
        <p:spPr bwMode="auto">
          <a:xfrm flipH="1" flipV="1">
            <a:off x="7391400" y="5181600"/>
            <a:ext cx="228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7" name="Text Box 21"/>
          <p:cNvSpPr txBox="1">
            <a:spLocks noChangeArrowheads="1"/>
          </p:cNvSpPr>
          <p:nvPr/>
        </p:nvSpPr>
        <p:spPr bwMode="auto">
          <a:xfrm>
            <a:off x="6781800" y="5943600"/>
            <a:ext cx="2136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Grain Boundaries</a:t>
            </a:r>
          </a:p>
        </p:txBody>
      </p:sp>
      <p:sp>
        <p:nvSpPr>
          <p:cNvPr id="10258" name="Text Box 22"/>
          <p:cNvSpPr txBox="1">
            <a:spLocks noChangeArrowheads="1"/>
          </p:cNvSpPr>
          <p:nvPr/>
        </p:nvSpPr>
        <p:spPr bwMode="auto">
          <a:xfrm>
            <a:off x="7908925" y="3824288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Grains</a:t>
            </a:r>
          </a:p>
        </p:txBody>
      </p:sp>
      <p:sp>
        <p:nvSpPr>
          <p:cNvPr id="10259" name="Line 26"/>
          <p:cNvSpPr>
            <a:spLocks noChangeShapeType="1"/>
          </p:cNvSpPr>
          <p:nvPr/>
        </p:nvSpPr>
        <p:spPr bwMode="auto">
          <a:xfrm flipH="1" flipV="1">
            <a:off x="2590800" y="5334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0" name="Line 27"/>
          <p:cNvSpPr>
            <a:spLocks noChangeShapeType="1"/>
          </p:cNvSpPr>
          <p:nvPr/>
        </p:nvSpPr>
        <p:spPr bwMode="auto">
          <a:xfrm>
            <a:off x="1371600" y="45720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1" name="Line 28"/>
          <p:cNvSpPr>
            <a:spLocks noChangeShapeType="1"/>
          </p:cNvSpPr>
          <p:nvPr/>
        </p:nvSpPr>
        <p:spPr bwMode="auto">
          <a:xfrm flipV="1">
            <a:off x="5486400" y="52578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3" name="Slide Number Placeholder 2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AA73B6-E32E-4271-8E56-5D493E618E0A}" type="slidenum">
              <a:rPr lang="en-US" altLang="zh-TW" sz="1800"/>
              <a:pPr eaLnBrk="1" hangingPunct="1"/>
              <a:t>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Optical Metallography</a:t>
            </a:r>
            <a:r>
              <a:rPr lang="zh-TW" altLang="en-US" sz="3600" b="1" kern="0" smtClean="0">
                <a:ea typeface="新細明體" charset="-120"/>
              </a:rPr>
              <a:t>金相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899119"/>
            <a:ext cx="8206680" cy="57702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400" kern="0" dirty="0" smtClean="0">
                <a:solidFill>
                  <a:srgbClr val="FF0000"/>
                </a:solidFill>
                <a:ea typeface="新細明體" charset="-120"/>
              </a:rPr>
              <a:t>Microstructure Analyses</a:t>
            </a:r>
            <a:r>
              <a:rPr lang="en-US" altLang="zh-TW" sz="2400" b="0" kern="0" dirty="0" smtClean="0">
                <a:ea typeface="新細明體" charset="-120"/>
              </a:rPr>
              <a:t>: OM, SEM, TEM, HRTEM, STM.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ea typeface="新細明體" charset="-120"/>
              </a:rPr>
              <a:t>To observe grain boundaries, the metal sample must be first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mounted</a:t>
            </a:r>
            <a:r>
              <a:rPr lang="en-US" altLang="zh-TW" sz="2400" b="0" kern="0" dirty="0" smtClean="0">
                <a:ea typeface="新細明體" charset="-120"/>
              </a:rPr>
              <a:t> for easy handling.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ea typeface="新細明體" charset="-120"/>
              </a:rPr>
              <a:t>Then the sample should be 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ground and polished </a:t>
            </a:r>
            <a:r>
              <a:rPr lang="en-US" altLang="zh-TW" sz="2400" b="0" kern="0" dirty="0" smtClean="0">
                <a:ea typeface="新細明體" charset="-120"/>
              </a:rPr>
              <a:t>with 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different grades of  abrasive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paper and abrasive solution.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ea typeface="新細明體" charset="-120"/>
              </a:rPr>
              <a:t>The surface is then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etched</a:t>
            </a:r>
            <a:r>
              <a:rPr lang="en-US" altLang="zh-TW" sz="2400" b="0" kern="0" dirty="0" smtClean="0">
                <a:ea typeface="新細明體" charset="-120"/>
              </a:rPr>
              <a:t> 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chemically. 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solidFill>
                  <a:srgbClr val="006600"/>
                </a:solidFill>
                <a:ea typeface="新細明體" charset="-120"/>
              </a:rPr>
              <a:t>Tiny groves are produced</a:t>
            </a:r>
            <a:br>
              <a:rPr lang="en-US" altLang="zh-TW" sz="2400" b="0" kern="0" dirty="0" smtClean="0">
                <a:solidFill>
                  <a:srgbClr val="006600"/>
                </a:solidFill>
                <a:ea typeface="新細明體" charset="-120"/>
              </a:rPr>
            </a:br>
            <a:r>
              <a:rPr lang="en-US" altLang="zh-TW" sz="2400" b="0" kern="0" dirty="0" smtClean="0">
                <a:solidFill>
                  <a:srgbClr val="006600"/>
                </a:solidFill>
                <a:ea typeface="新細明體" charset="-120"/>
              </a:rPr>
              <a:t>at grain boundaries. 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ea typeface="新細明體" charset="-120"/>
              </a:rPr>
              <a:t>Groves do not intensely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reflect light. Hence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observed by optical</a:t>
            </a:r>
            <a:br>
              <a:rPr lang="en-US" altLang="zh-TW" sz="2400" b="0" kern="0" dirty="0" smtClean="0">
                <a:ea typeface="新細明體" charset="-120"/>
              </a:rPr>
            </a:br>
            <a:r>
              <a:rPr lang="en-US" altLang="zh-TW" sz="2400" b="0" kern="0" dirty="0" smtClean="0">
                <a:ea typeface="新細明體" charset="-120"/>
              </a:rPr>
              <a:t>microscope.</a:t>
            </a:r>
          </a:p>
          <a:p>
            <a:pPr>
              <a:lnSpc>
                <a:spcPct val="90000"/>
              </a:lnSpc>
            </a:pPr>
            <a:r>
              <a:rPr lang="en-US" altLang="zh-TW" sz="2400" b="0" kern="0" dirty="0" smtClean="0">
                <a:ea typeface="新細明體" charset="-120"/>
              </a:rPr>
              <a:t>Impurities, Phases, Defects…. </a:t>
            </a:r>
          </a:p>
        </p:txBody>
      </p:sp>
      <p:pic>
        <p:nvPicPr>
          <p:cNvPr id="5" name="Picture 8" descr="smi53586_04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117063"/>
            <a:ext cx="4464496" cy="455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095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Effect of Etching </a:t>
            </a:r>
            <a:r>
              <a:rPr lang="zh-TW" altLang="en-US" sz="3600" b="1" dirty="0" smtClean="0">
                <a:ea typeface="新細明體" charset="-120"/>
              </a:rPr>
              <a:t>蝕刻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zh-TW" altLang="zh-TW" sz="2400" smtClean="0"/>
          </a:p>
        </p:txBody>
      </p:sp>
      <p:pic>
        <p:nvPicPr>
          <p:cNvPr id="38916" name="Picture 6" descr="C:\Documents and Settings\Naveen\Desktop\Mcgraw\jpegs\unetchedste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2049463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7" descr="C:\Documents and Settings\Naveen\Desktop\Mcgraw\jpegs\etchedst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2057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8" descr="C:\Documents and Settings\Naveen\Desktop\Mcgraw\jpegs\unetchedbr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7600"/>
            <a:ext cx="19446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9" descr="C:\Documents and Settings\Naveen\Desktop\Mcgraw\jpegs\etchedbras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57600"/>
            <a:ext cx="1905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Text Box 10"/>
          <p:cNvSpPr txBox="1">
            <a:spLocks noChangeArrowheads="1"/>
          </p:cNvSpPr>
          <p:nvPr/>
        </p:nvSpPr>
        <p:spPr bwMode="auto">
          <a:xfrm>
            <a:off x="685800" y="4357688"/>
            <a:ext cx="1219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 err="1">
                <a:ea typeface="新細明體" charset="-120"/>
              </a:rPr>
              <a:t>Unetched</a:t>
            </a:r>
            <a:r>
              <a:rPr lang="en-US" altLang="zh-TW" dirty="0">
                <a:ea typeface="新細明體" charset="-120"/>
              </a:rPr>
              <a:t> </a:t>
            </a:r>
          </a:p>
          <a:p>
            <a:pPr algn="ctr" eaLnBrk="1" hangingPunct="1"/>
            <a:r>
              <a:rPr lang="en-US" altLang="zh-TW" dirty="0">
                <a:ea typeface="新細明體" charset="-120"/>
              </a:rPr>
              <a:t>Steel</a:t>
            </a:r>
          </a:p>
          <a:p>
            <a:pPr algn="ctr" eaLnBrk="1" hangingPunct="1"/>
            <a:r>
              <a:rPr lang="en-US" altLang="zh-TW" dirty="0" smtClean="0">
                <a:ea typeface="新細明體" charset="-120"/>
              </a:rPr>
              <a:t>200</a:t>
            </a:r>
            <a:r>
              <a:rPr lang="en-US" altLang="zh-TW" dirty="0" smtClean="0">
                <a:ea typeface="新細明體" charset="-120"/>
                <a:sym typeface="Symbol"/>
              </a:rPr>
              <a:t>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8921" name="Text Box 13"/>
          <p:cNvSpPr txBox="1">
            <a:spLocks noChangeArrowheads="1"/>
          </p:cNvSpPr>
          <p:nvPr/>
        </p:nvSpPr>
        <p:spPr bwMode="auto">
          <a:xfrm>
            <a:off x="3032125" y="4281488"/>
            <a:ext cx="10096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Etched </a:t>
            </a: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Steel</a:t>
            </a:r>
          </a:p>
          <a:p>
            <a:pPr eaLnBrk="1" hangingPunct="1"/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200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  <a:sym typeface="Symbol"/>
              </a:rPr>
              <a:t></a:t>
            </a:r>
            <a:endParaRPr lang="en-US" altLang="zh-TW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38922" name="Text Box 14"/>
          <p:cNvSpPr txBox="1">
            <a:spLocks noChangeArrowheads="1"/>
          </p:cNvSpPr>
          <p:nvPr/>
        </p:nvSpPr>
        <p:spPr bwMode="auto">
          <a:xfrm>
            <a:off x="5470525" y="4205288"/>
            <a:ext cx="12779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err="1">
                <a:ea typeface="新細明體" charset="-120"/>
              </a:rPr>
              <a:t>Unetched</a:t>
            </a:r>
            <a:r>
              <a:rPr lang="en-US" altLang="zh-TW" dirty="0">
                <a:ea typeface="新細明體" charset="-120"/>
              </a:rPr>
              <a:t> 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Brass</a:t>
            </a: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200</a:t>
            </a:r>
            <a:r>
              <a:rPr lang="en-US" altLang="zh-TW" dirty="0" smtClean="0">
                <a:ea typeface="新細明體" charset="-120"/>
                <a:sym typeface="Symbol"/>
              </a:rPr>
              <a:t>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8923" name="Text Box 15"/>
          <p:cNvSpPr txBox="1">
            <a:spLocks noChangeArrowheads="1"/>
          </p:cNvSpPr>
          <p:nvPr/>
        </p:nvSpPr>
        <p:spPr bwMode="auto">
          <a:xfrm>
            <a:off x="7527925" y="4129088"/>
            <a:ext cx="10096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6600FF"/>
                </a:solidFill>
                <a:ea typeface="新細明體" charset="-120"/>
              </a:rPr>
              <a:t>Etched </a:t>
            </a:r>
          </a:p>
          <a:p>
            <a:pPr eaLnBrk="1" hangingPunct="1"/>
            <a:r>
              <a:rPr lang="en-US" altLang="zh-TW" dirty="0">
                <a:solidFill>
                  <a:srgbClr val="6600FF"/>
                </a:solidFill>
                <a:ea typeface="新細明體" charset="-120"/>
              </a:rPr>
              <a:t>Brass</a:t>
            </a:r>
          </a:p>
          <a:p>
            <a:pPr eaLnBrk="1" hangingPunct="1"/>
            <a:r>
              <a:rPr lang="en-US" altLang="zh-TW" dirty="0" smtClean="0">
                <a:solidFill>
                  <a:srgbClr val="6600FF"/>
                </a:solidFill>
                <a:ea typeface="新細明體" charset="-120"/>
              </a:rPr>
              <a:t>200</a:t>
            </a:r>
            <a:r>
              <a:rPr lang="en-US" altLang="zh-TW" dirty="0" smtClean="0">
                <a:solidFill>
                  <a:srgbClr val="6600FF"/>
                </a:solidFill>
                <a:ea typeface="新細明體" charset="-120"/>
                <a:sym typeface="Symbol"/>
              </a:rPr>
              <a:t></a:t>
            </a:r>
            <a:endParaRPr lang="en-US" altLang="zh-TW" dirty="0">
              <a:solidFill>
                <a:srgbClr val="6600FF"/>
              </a:solidFill>
              <a:ea typeface="新細明體" charset="-120"/>
            </a:endParaRPr>
          </a:p>
        </p:txBody>
      </p:sp>
      <p:pic>
        <p:nvPicPr>
          <p:cNvPr id="38924" name="Picture 17" descr="D:\Fig4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86800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6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7C1EF26-6DB7-41C1-84F4-B828C7D99126}" type="slidenum">
              <a:rPr lang="en-US" altLang="zh-TW" sz="1800"/>
              <a:pPr eaLnBrk="1" hangingPunct="1"/>
              <a:t>41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Grain Boundaries (OM)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836712"/>
            <a:ext cx="8596986" cy="48965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5536" y="5589240"/>
            <a:ext cx="842319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4.27  Grain boundaries on the surface of polished and etched samples as revealed in the optical microscope. (a) Low-carbon steel, 100</a:t>
            </a:r>
            <a:r>
              <a:rPr lang="en-US" altLang="zh-TW" dirty="0" smtClean="0">
                <a:sym typeface="Symbol"/>
              </a:rPr>
              <a:t>. (b) Magnesium oxide, 225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068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Grain Size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908720"/>
            <a:ext cx="8208912" cy="5029200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Grain size </a:t>
            </a:r>
            <a:r>
              <a:rPr lang="en-US" altLang="zh-TW" sz="2400" dirty="0" smtClean="0">
                <a:ea typeface="新細明體" charset="-120"/>
              </a:rPr>
              <a:t>affects the mechanical properties of the material.</a:t>
            </a:r>
          </a:p>
          <a:p>
            <a:r>
              <a:rPr lang="en-US" altLang="zh-TW" sz="2400" dirty="0" smtClean="0">
                <a:ea typeface="新細明體" charset="-120"/>
              </a:rPr>
              <a:t>The smaller the grain size, more are the grain boundaries. </a:t>
            </a:r>
          </a:p>
          <a:p>
            <a:r>
              <a:rPr lang="en-US" altLang="zh-TW" sz="2400" dirty="0" smtClean="0">
                <a:ea typeface="新細明體" charset="-120"/>
              </a:rPr>
              <a:t>More grain boundaries means higher resistance to slip (plastic deformation occurs due to slip) and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</a:rPr>
              <a:t>strengthens metals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At  elevated temperature</a:t>
            </a:r>
            <a:r>
              <a:rPr lang="en-US" altLang="zh-TW" sz="2400" dirty="0" smtClean="0">
                <a:ea typeface="新細明體" charset="-120"/>
              </a:rPr>
              <a:t>, grain boundary sliding may occur, and grain boundaries can become regions of weakness in polycrystalline metals.</a:t>
            </a:r>
          </a:p>
          <a:p>
            <a:r>
              <a:rPr lang="en-US" altLang="zh-TW" sz="2400" dirty="0">
                <a:ea typeface="新細明體" charset="-120"/>
              </a:rPr>
              <a:t>ASTM grain size number ‘</a:t>
            </a:r>
            <a:r>
              <a:rPr lang="en-US" altLang="zh-TW" sz="2400" i="1" dirty="0">
                <a:ea typeface="新細明體" charset="-120"/>
              </a:rPr>
              <a:t>n</a:t>
            </a:r>
            <a:r>
              <a:rPr lang="en-US" altLang="zh-TW" sz="2400" dirty="0">
                <a:ea typeface="新細明體" charset="-120"/>
              </a:rPr>
              <a:t>’ is a measure of grain size.</a:t>
            </a:r>
          </a:p>
          <a:p>
            <a:pPr>
              <a:buFontTx/>
              <a:buNone/>
            </a:pP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                              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      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= 2</a:t>
            </a:r>
            <a:r>
              <a:rPr lang="en-US" altLang="zh-TW" sz="2400" b="1" i="1" baseline="30000" dirty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400" b="1" baseline="30000" dirty="0">
                <a:solidFill>
                  <a:srgbClr val="FF0000"/>
                </a:solidFill>
                <a:ea typeface="新細明體" charset="-120"/>
                <a:sym typeface="Symbol"/>
              </a:rPr>
              <a:t></a:t>
            </a:r>
            <a:r>
              <a:rPr lang="en-US" altLang="zh-TW" sz="2400" b="1" baseline="30000" dirty="0">
                <a:solidFill>
                  <a:srgbClr val="FF0000"/>
                </a:solidFill>
                <a:ea typeface="新細明體" charset="-120"/>
              </a:rPr>
              <a:t>1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</a:t>
            </a: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56C4AF0-7924-463B-ABEC-0936D010730B}" type="slidenum">
              <a:rPr lang="en-US" altLang="zh-TW" sz="1800"/>
              <a:pPr eaLnBrk="1" hangingPunct="1"/>
              <a:t>43</a:t>
            </a:fld>
            <a:endParaRPr lang="en-US" altLang="zh-TW" sz="1800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923244" y="4811668"/>
            <a:ext cx="382508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i="1" dirty="0" smtClean="0">
                <a:ea typeface="新細明體" charset="-120"/>
              </a:rPr>
              <a:t>n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&lt; 3 – Coarse grained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4 &lt; </a:t>
            </a:r>
            <a:r>
              <a:rPr lang="en-US" altLang="zh-TW" sz="2400" i="1" dirty="0">
                <a:ea typeface="新細明體" charset="-120"/>
              </a:rPr>
              <a:t>n</a:t>
            </a:r>
            <a:r>
              <a:rPr lang="en-US" altLang="zh-TW" sz="2400" dirty="0">
                <a:ea typeface="新細明體" charset="-120"/>
              </a:rPr>
              <a:t> &lt; 6 – Medium grained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7 &lt; </a:t>
            </a:r>
            <a:r>
              <a:rPr lang="en-US" altLang="zh-TW" sz="2400" i="1" dirty="0">
                <a:ea typeface="新細明體" charset="-120"/>
              </a:rPr>
              <a:t>n</a:t>
            </a:r>
            <a:r>
              <a:rPr lang="en-US" altLang="zh-TW" sz="2400" dirty="0">
                <a:ea typeface="新細明體" charset="-120"/>
              </a:rPr>
              <a:t> &lt; 9 – Fine grained</a:t>
            </a:r>
          </a:p>
          <a:p>
            <a:pPr eaLnBrk="1" hangingPunct="1"/>
            <a:r>
              <a:rPr lang="en-US" altLang="zh-TW" sz="2400" i="1" dirty="0" smtClean="0">
                <a:ea typeface="新細明體" charset="-120"/>
              </a:rPr>
              <a:t>n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&gt; 10 – </a:t>
            </a:r>
            <a:r>
              <a:rPr lang="en-US" altLang="zh-TW" sz="2400" dirty="0" smtClean="0">
                <a:ea typeface="新細明體" charset="-120"/>
              </a:rPr>
              <a:t>Ultrafine </a:t>
            </a:r>
            <a:r>
              <a:rPr lang="en-US" altLang="zh-TW" sz="2400" dirty="0">
                <a:ea typeface="新細明體" charset="-120"/>
              </a:rPr>
              <a:t>grained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148064" y="4221088"/>
            <a:ext cx="338437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533400" indent="-533400">
              <a:buFontTx/>
              <a:buNone/>
            </a:pPr>
            <a:r>
              <a:rPr lang="en-US" altLang="zh-TW" sz="2400" b="0" i="1" dirty="0">
                <a:ea typeface="新細明體" charset="-120"/>
              </a:rPr>
              <a:t>N</a:t>
            </a:r>
            <a:r>
              <a:rPr lang="en-US" altLang="zh-TW" sz="2400" b="0" dirty="0">
                <a:ea typeface="新細明體" charset="-120"/>
              </a:rPr>
              <a:t> = </a:t>
            </a:r>
            <a:r>
              <a:rPr lang="en-US" altLang="zh-TW" sz="2400" b="0" dirty="0" smtClean="0">
                <a:ea typeface="新細明體" charset="-120"/>
              </a:rPr>
              <a:t>	Number </a:t>
            </a:r>
            <a:r>
              <a:rPr lang="en-US" altLang="zh-TW" sz="2400" b="0" dirty="0">
                <a:ea typeface="新細明體" charset="-120"/>
              </a:rPr>
              <a:t>of grains </a:t>
            </a:r>
            <a:r>
              <a:rPr lang="en-US" altLang="zh-TW" sz="2400" b="0" dirty="0" smtClean="0">
                <a:ea typeface="新細明體" charset="-120"/>
              </a:rPr>
              <a:t>per square  </a:t>
            </a:r>
            <a:r>
              <a:rPr lang="en-US" altLang="zh-TW" sz="2400" b="0" dirty="0">
                <a:ea typeface="新細明體" charset="-120"/>
              </a:rPr>
              <a:t>2.54 </a:t>
            </a:r>
            <a:r>
              <a:rPr lang="en-US" altLang="zh-TW" sz="2400" b="0" dirty="0">
                <a:ea typeface="新細明體" charset="-120"/>
                <a:sym typeface="Symbol"/>
              </a:rPr>
              <a:t>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10</a:t>
            </a:r>
            <a:r>
              <a:rPr lang="en-US" altLang="zh-TW" sz="2400" b="0" baseline="30000" dirty="0" smtClean="0">
                <a:ea typeface="新細明體" charset="-120"/>
                <a:sym typeface="Symbol"/>
              </a:rPr>
              <a:t>2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 </a:t>
            </a:r>
            <a:r>
              <a:rPr lang="en-US" altLang="zh-TW" sz="2400" b="0" dirty="0" smtClean="0">
                <a:ea typeface="新細明體" charset="-120"/>
              </a:rPr>
              <a:t>m of </a:t>
            </a:r>
            <a:r>
              <a:rPr lang="en-US" altLang="zh-TW" sz="2400" b="0" dirty="0">
                <a:ea typeface="新細明體" charset="-120"/>
              </a:rPr>
              <a:t>a polished and </a:t>
            </a:r>
            <a:r>
              <a:rPr lang="en-US" altLang="zh-TW" sz="2400" b="0" dirty="0" smtClean="0">
                <a:ea typeface="新細明體" charset="-120"/>
              </a:rPr>
              <a:t>specimen </a:t>
            </a:r>
            <a:r>
              <a:rPr lang="en-US" altLang="zh-TW" sz="2400" b="0" dirty="0">
                <a:ea typeface="新細明體" charset="-120"/>
              </a:rPr>
              <a:t>at 100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.</a:t>
            </a:r>
          </a:p>
          <a:p>
            <a:pPr marL="533400" indent="-533400">
              <a:buFontTx/>
              <a:buNone/>
            </a:pPr>
            <a:r>
              <a:rPr lang="en-US" altLang="zh-TW" sz="2400" b="0" i="1" dirty="0" smtClean="0">
                <a:ea typeface="新細明體" charset="-120"/>
              </a:rPr>
              <a:t>n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= </a:t>
            </a:r>
            <a:r>
              <a:rPr lang="en-US" altLang="zh-TW" sz="2400" b="0" dirty="0" smtClean="0">
                <a:ea typeface="新細明體" charset="-120"/>
              </a:rPr>
              <a:t>	ASTM </a:t>
            </a:r>
            <a:r>
              <a:rPr lang="en-US" altLang="zh-TW" sz="2400" b="0" dirty="0">
                <a:ea typeface="新細明體" charset="-120"/>
              </a:rPr>
              <a:t>grain size number.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44</a:t>
            </a:fld>
            <a:endParaRPr lang="en-US" altLang="zh-TW"/>
          </a:p>
        </p:txBody>
      </p:sp>
      <p:pic>
        <p:nvPicPr>
          <p:cNvPr id="3" name="Picture 4" descr="F:\Naveens Doccuments\me3328\good-photomicrographs\1018-CR-200X-group541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02858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F:\Naveens Doccuments\me3328\good-photomicrographs\1045-CR-200X-group541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02858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36725" y="5288746"/>
            <a:ext cx="774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chemeClr val="bg1"/>
                </a:solidFill>
                <a:ea typeface="新細明體" charset="-120"/>
              </a:rPr>
              <a:t>200 </a:t>
            </a:r>
            <a:r>
              <a:rPr lang="en-US" altLang="zh-TW" dirty="0" smtClean="0">
                <a:solidFill>
                  <a:schemeClr val="bg1"/>
                </a:solidFill>
                <a:ea typeface="新細明體" charset="-120"/>
                <a:sym typeface="Symbol"/>
              </a:rPr>
              <a:t></a:t>
            </a:r>
            <a:endParaRPr lang="en-US" altLang="zh-TW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232525" y="5212546"/>
            <a:ext cx="774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chemeClr val="bg1"/>
                </a:solidFill>
                <a:ea typeface="新細明體" charset="-120"/>
              </a:rPr>
              <a:t>200 </a:t>
            </a:r>
            <a:r>
              <a:rPr lang="en-US" altLang="zh-TW" dirty="0" smtClean="0">
                <a:solidFill>
                  <a:schemeClr val="bg1"/>
                </a:solidFill>
                <a:ea typeface="新細明體" charset="-120"/>
                <a:sym typeface="Symbol"/>
              </a:rPr>
              <a:t></a:t>
            </a:r>
            <a:endParaRPr lang="en-US" altLang="zh-TW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85800" y="6341258"/>
            <a:ext cx="3264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1018 cold rolled steel, </a:t>
            </a:r>
            <a:r>
              <a:rPr lang="en-US" altLang="zh-TW" i="1" dirty="0" smtClean="0">
                <a:ea typeface="新細明體" charset="-120"/>
              </a:rPr>
              <a:t>n </a:t>
            </a:r>
            <a:r>
              <a:rPr lang="en-US" altLang="zh-TW" dirty="0" smtClean="0">
                <a:ea typeface="新細明體" charset="-120"/>
              </a:rPr>
              <a:t>= 10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876800" y="6341258"/>
            <a:ext cx="3135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1045 cold rolled steel, </a:t>
            </a:r>
            <a:r>
              <a:rPr lang="en-US" altLang="zh-TW" i="1" dirty="0" smtClean="0">
                <a:ea typeface="新細明體" charset="-120"/>
              </a:rPr>
              <a:t>n</a:t>
            </a:r>
            <a:r>
              <a:rPr lang="en-US" altLang="zh-TW" dirty="0" smtClean="0">
                <a:ea typeface="新細明體" charset="-120"/>
              </a:rPr>
              <a:t> = 8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099"/>
            <a:ext cx="7054552" cy="381504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436096" y="1196752"/>
            <a:ext cx="482824" cy="2716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500" dirty="0" smtClean="0">
                <a:solidFill>
                  <a:srgbClr val="FF0000"/>
                </a:solidFill>
                <a:sym typeface="Symbol"/>
              </a:rPr>
              <a:t></a:t>
            </a: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m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226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160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113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80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57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40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28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20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14</a:t>
            </a:r>
            <a:br>
              <a:rPr lang="en-US" altLang="zh-TW" sz="1500" dirty="0" smtClean="0">
                <a:solidFill>
                  <a:srgbClr val="FF0000"/>
                </a:solidFill>
                <a:sym typeface="Symbol"/>
              </a:rPr>
            </a:br>
            <a:r>
              <a:rPr lang="en-US" altLang="zh-TW" sz="1500" dirty="0" smtClean="0">
                <a:solidFill>
                  <a:srgbClr val="FF0000"/>
                </a:solidFill>
                <a:sym typeface="Symbol"/>
              </a:rPr>
              <a:t>10</a:t>
            </a:r>
            <a:endParaRPr lang="zh-TW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36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45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9" y="764704"/>
            <a:ext cx="8526441" cy="504056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Grain Size</a:t>
            </a:r>
            <a:r>
              <a:rPr lang="zh-TW" altLang="en-US" sz="3600" b="1" kern="0" dirty="0" smtClean="0">
                <a:ea typeface="新細明體" charset="-120"/>
              </a:rPr>
              <a:t>  </a:t>
            </a:r>
            <a:r>
              <a:rPr lang="en-US" altLang="zh-TW" sz="3600" b="1" kern="0" dirty="0" smtClean="0">
                <a:ea typeface="新細明體" charset="-120"/>
              </a:rPr>
              <a:t>(Cont..)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42131" y="5889466"/>
            <a:ext cx="7518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 4.28   Several nominal ASTM grain sizes of low-carbon steels: (a)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= 7, (b)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= 8, and (c)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= 9.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7134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Average Grain Diameter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448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Average grain diameter </a:t>
            </a:r>
            <a:r>
              <a:rPr lang="en-US" altLang="zh-TW" sz="2800" dirty="0" smtClean="0">
                <a:ea typeface="新細明體" charset="-120"/>
              </a:rPr>
              <a:t>more directly represents grain size.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Random line of known length is drawn on photomicrograph.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Number of grains intersected is counted.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Ratio of number of grains intersected to length of line, </a:t>
            </a:r>
            <a:r>
              <a:rPr lang="en-US" altLang="zh-TW" sz="2800" i="1" dirty="0" err="1" smtClean="0">
                <a:ea typeface="新細明體" charset="-120"/>
              </a:rPr>
              <a:t>n</a:t>
            </a:r>
            <a:r>
              <a:rPr lang="en-US" altLang="zh-TW" sz="2800" i="1" baseline="-25000" dirty="0" err="1" smtClean="0">
                <a:ea typeface="新細明體" charset="-120"/>
              </a:rPr>
              <a:t>L</a:t>
            </a:r>
            <a:r>
              <a:rPr lang="en-US" altLang="zh-TW" sz="2800" dirty="0" smtClean="0">
                <a:ea typeface="新細明體" charset="-120"/>
              </a:rPr>
              <a:t> is determined.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dirty="0" smtClean="0">
                <a:ea typeface="新細明體" charset="-120"/>
              </a:rPr>
              <a:t>        </a:t>
            </a:r>
            <a:br>
              <a:rPr lang="en-US" altLang="zh-TW" sz="2800" dirty="0" smtClean="0">
                <a:ea typeface="新細明體" charset="-120"/>
              </a:rPr>
            </a:br>
            <a:endParaRPr lang="en-US" altLang="zh-TW" sz="2800" dirty="0" smtClean="0">
              <a:ea typeface="新細明體" charset="-120"/>
            </a:endParaRPr>
          </a:p>
        </p:txBody>
      </p:sp>
      <p:sp>
        <p:nvSpPr>
          <p:cNvPr id="45064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955148-2E5F-493B-9E9C-3DF724F2A335}" type="slidenum">
              <a:rPr lang="en-US" altLang="zh-TW" sz="1800"/>
              <a:pPr eaLnBrk="1" hangingPunct="1"/>
              <a:t>46</a:t>
            </a:fld>
            <a:endParaRPr lang="en-US" altLang="zh-TW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19904" r="2101" b="16324"/>
          <a:stretch/>
        </p:blipFill>
        <p:spPr>
          <a:xfrm>
            <a:off x="4716016" y="3714750"/>
            <a:ext cx="4208145" cy="3122662"/>
          </a:xfrm>
          <a:prstGeom prst="rect">
            <a:avLst/>
          </a:prstGeom>
        </p:spPr>
      </p:pic>
      <p:sp>
        <p:nvSpPr>
          <p:cNvPr id="45061" name="Line 6"/>
          <p:cNvSpPr>
            <a:spLocks noChangeShapeType="1"/>
          </p:cNvSpPr>
          <p:nvPr/>
        </p:nvSpPr>
        <p:spPr bwMode="auto">
          <a:xfrm flipV="1">
            <a:off x="5508104" y="4421088"/>
            <a:ext cx="1905000" cy="1600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6303590" y="5638800"/>
            <a:ext cx="2680542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10 grains / 100 mm</a:t>
            </a:r>
            <a:b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225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.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508104" y="58772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</a:rPr>
              <a:t>1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2200" y="51786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</a:rPr>
              <a:t>6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020272" y="45811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000FF"/>
                </a:solidFill>
              </a:rPr>
              <a:t>10</a:t>
            </a:r>
            <a:endParaRPr lang="zh-TW" altLang="en-US" sz="16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36847" y="4842116"/>
            <a:ext cx="2759089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b="0" i="1" dirty="0">
                <a:ea typeface="新細明體" charset="-120"/>
              </a:rPr>
              <a:t>C</a:t>
            </a:r>
            <a:r>
              <a:rPr lang="en-US" altLang="zh-TW" sz="2800" b="0" dirty="0">
                <a:ea typeface="新細明體" charset="-120"/>
              </a:rPr>
              <a:t> = 1.5, and </a:t>
            </a:r>
            <a:r>
              <a:rPr lang="en-US" altLang="zh-TW" sz="2800" b="0" i="1" dirty="0">
                <a:ea typeface="新細明體" charset="-120"/>
              </a:rPr>
              <a:t>M</a:t>
            </a:r>
            <a:r>
              <a:rPr lang="en-US" altLang="zh-TW" sz="2800" b="0" dirty="0">
                <a:ea typeface="新細明體" charset="-120"/>
              </a:rPr>
              <a:t> is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b="0" dirty="0">
                <a:ea typeface="新細明體" charset="-120"/>
              </a:rPr>
              <a:t>     </a:t>
            </a:r>
            <a:r>
              <a:rPr lang="en-US" altLang="zh-TW" sz="2800" b="0" dirty="0" smtClean="0">
                <a:ea typeface="新細明體" charset="-120"/>
              </a:rPr>
              <a:t>magnification</a:t>
            </a:r>
            <a:endParaRPr lang="zh-TW" altLang="en-US" sz="2800" b="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55822" y="42271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i="1" dirty="0">
                <a:ea typeface="新細明體" charset="-120"/>
              </a:rPr>
              <a:t>d</a:t>
            </a:r>
            <a:r>
              <a:rPr lang="en-US" altLang="zh-TW" sz="2800" dirty="0">
                <a:ea typeface="新細明體" charset="-120"/>
              </a:rPr>
              <a:t> = </a:t>
            </a:r>
            <a:r>
              <a:rPr lang="en-US" altLang="zh-TW" sz="2800" i="1" dirty="0">
                <a:ea typeface="新細明體" charset="-120"/>
              </a:rPr>
              <a:t>C</a:t>
            </a:r>
            <a:r>
              <a:rPr lang="en-US" altLang="zh-TW" sz="2800" dirty="0">
                <a:ea typeface="新細明體" charset="-120"/>
              </a:rPr>
              <a:t>/(</a:t>
            </a:r>
            <a:r>
              <a:rPr lang="en-US" altLang="zh-TW" sz="2800" i="1" dirty="0" err="1">
                <a:ea typeface="新細明體" charset="-120"/>
              </a:rPr>
              <a:t>n</a:t>
            </a:r>
            <a:r>
              <a:rPr lang="en-US" altLang="zh-TW" sz="2800" i="1" baseline="-25000" dirty="0" err="1">
                <a:ea typeface="新細明體" charset="-120"/>
              </a:rPr>
              <a:t>L</a:t>
            </a:r>
            <a:r>
              <a:rPr lang="en-US" altLang="zh-TW" sz="2800" i="1" dirty="0" err="1">
                <a:ea typeface="新細明體" charset="-120"/>
              </a:rPr>
              <a:t>M</a:t>
            </a:r>
            <a:r>
              <a:rPr lang="en-US" altLang="zh-TW" sz="2800" dirty="0">
                <a:ea typeface="新細明體" charset="-120"/>
              </a:rPr>
              <a:t>)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48050" y="5949280"/>
            <a:ext cx="2795958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d</a:t>
            </a:r>
            <a:r>
              <a:rPr lang="en-US" altLang="zh-TW" dirty="0" smtClean="0"/>
              <a:t> = 1.5 </a:t>
            </a:r>
            <a:r>
              <a:rPr lang="en-US" altLang="zh-TW" dirty="0" smtClean="0">
                <a:sym typeface="Symbol"/>
              </a:rPr>
              <a:t> 10 mm /  225 =</a:t>
            </a:r>
            <a:br>
              <a:rPr lang="en-US" altLang="zh-TW" dirty="0" smtClean="0">
                <a:sym typeface="Symbol"/>
              </a:rPr>
            </a:br>
            <a:r>
              <a:rPr lang="en-US" altLang="zh-TW" dirty="0" smtClean="0">
                <a:sym typeface="Symbol"/>
              </a:rPr>
              <a:t>6.7  10</a:t>
            </a:r>
            <a:r>
              <a:rPr lang="en-US" altLang="zh-TW" baseline="30000" dirty="0" smtClean="0">
                <a:sym typeface="Symbol"/>
              </a:rPr>
              <a:t>2</a:t>
            </a:r>
            <a:r>
              <a:rPr lang="en-US" altLang="zh-TW" dirty="0" smtClean="0">
                <a:sym typeface="Symbol"/>
              </a:rPr>
              <a:t>  mm = 67m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Scanning Electron Microscope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Electron source </a:t>
            </a:r>
            <a:r>
              <a:rPr lang="en-US" altLang="zh-TW" sz="2400" dirty="0" smtClean="0">
                <a:ea typeface="新細明體" charset="-120"/>
              </a:rPr>
              <a:t>generates electrons. W, LaB</a:t>
            </a:r>
            <a:r>
              <a:rPr lang="en-US" altLang="zh-TW" sz="2400" baseline="-25000" dirty="0" smtClean="0">
                <a:ea typeface="新細明體" charset="-120"/>
              </a:rPr>
              <a:t>6</a:t>
            </a:r>
            <a:r>
              <a:rPr lang="en-US" altLang="zh-TW" sz="2400" dirty="0" smtClean="0">
                <a:ea typeface="新細明體" charset="-120"/>
              </a:rPr>
              <a:t>, FE</a:t>
            </a:r>
          </a:p>
          <a:p>
            <a:r>
              <a:rPr lang="en-US" altLang="zh-TW" sz="2400" dirty="0" smtClean="0">
                <a:ea typeface="新細明體" charset="-120"/>
              </a:rPr>
              <a:t>Electrons hit the surface and secondary electrons are produced.</a:t>
            </a:r>
          </a:p>
          <a:p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secondary electrons </a:t>
            </a:r>
            <a:r>
              <a:rPr lang="en-US" altLang="zh-TW" sz="2400" dirty="0" smtClean="0">
                <a:ea typeface="新細明體" charset="-120"/>
              </a:rPr>
              <a:t>are collected to produce the signal. </a:t>
            </a:r>
          </a:p>
          <a:p>
            <a:r>
              <a:rPr lang="en-US" altLang="zh-TW" sz="2400" dirty="0" smtClean="0">
                <a:ea typeface="新細明體" charset="-120"/>
              </a:rPr>
              <a:t>The signal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is used to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produce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the image.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49156" name="Content Placeholder 16" descr="smi53586_0430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000125"/>
            <a:ext cx="4143375" cy="5160963"/>
          </a:xfrm>
        </p:spPr>
      </p:pic>
      <p:pic>
        <p:nvPicPr>
          <p:cNvPr id="49157" name="Picture 5" descr="C:\Documents and Settings\Naveen\Desktop\Mcgraw\jpegs\s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10000"/>
            <a:ext cx="1981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057400" y="6196013"/>
            <a:ext cx="2774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 dirty="0" smtClean="0">
                <a:ea typeface="新細明體" charset="-120"/>
              </a:rPr>
              <a:t>SEM </a:t>
            </a:r>
            <a:r>
              <a:rPr lang="en-US" altLang="zh-TW" sz="1800" b="0" dirty="0">
                <a:ea typeface="新細明體" charset="-120"/>
              </a:rPr>
              <a:t>of fractured metal end</a:t>
            </a:r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4724400" y="4114800"/>
            <a:ext cx="7620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0" name="Rectangle 10"/>
          <p:cNvSpPr>
            <a:spLocks noChangeArrowheads="1"/>
          </p:cNvSpPr>
          <p:nvPr/>
        </p:nvSpPr>
        <p:spPr bwMode="auto">
          <a:xfrm>
            <a:off x="4572000" y="1752600"/>
            <a:ext cx="762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648200" y="838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572000" y="2819400"/>
            <a:ext cx="685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4" name="Slide Number Placeholder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9323B53-2E8A-40D5-B07A-FE0BE957DCCA}" type="slidenum">
              <a:rPr lang="en-US" altLang="zh-TW" sz="1800"/>
              <a:pPr eaLnBrk="1" hangingPunct="1"/>
              <a:t>47</a:t>
            </a:fld>
            <a:endParaRPr lang="en-US" altLang="zh-TW" sz="1800"/>
          </a:p>
        </p:txBody>
      </p:sp>
      <p:sp>
        <p:nvSpPr>
          <p:cNvPr id="12" name="文字方塊 11"/>
          <p:cNvSpPr txBox="1"/>
          <p:nvPr/>
        </p:nvSpPr>
        <p:spPr>
          <a:xfrm>
            <a:off x="3857620" y="16430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6600FF"/>
                </a:solidFill>
              </a:rPr>
              <a:t>場發射</a:t>
            </a:r>
            <a:endParaRPr lang="zh-TW" altLang="en-US" dirty="0">
              <a:solidFill>
                <a:srgbClr val="6600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43570" y="621508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掃描式電子顯微鏡</a:t>
            </a:r>
            <a:r>
              <a:rPr lang="en-US" altLang="zh-TW" sz="1800" dirty="0" smtClean="0">
                <a:solidFill>
                  <a:srgbClr val="6600FF"/>
                </a:solidFill>
              </a:rPr>
              <a:t>(SEM)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48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4703"/>
            <a:ext cx="4032448" cy="433200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552" y="908719"/>
            <a:ext cx="4032448" cy="54726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600" b="0" kern="0" dirty="0" smtClean="0">
                <a:solidFill>
                  <a:srgbClr val="0000FF"/>
                </a:solidFill>
                <a:ea typeface="新細明體" charset="-120"/>
              </a:rPr>
              <a:t>Depth of field</a:t>
            </a:r>
            <a:r>
              <a:rPr lang="zh-TW" altLang="en-US" sz="2600" b="0" kern="0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zh-TW" altLang="en-US" sz="2400" b="0" kern="0" dirty="0" smtClean="0">
                <a:solidFill>
                  <a:srgbClr val="0000FF"/>
                </a:solidFill>
                <a:ea typeface="新細明體" charset="-120"/>
              </a:rPr>
              <a:t>景深</a:t>
            </a:r>
            <a:r>
              <a:rPr lang="en-US" altLang="zh-TW" sz="2600" b="0" kern="0" dirty="0" smtClean="0">
                <a:ea typeface="新細明體" charset="-120"/>
              </a:rPr>
              <a:t>: 300 times that of OM. 10 </a:t>
            </a:r>
            <a:r>
              <a:rPr lang="en-US" altLang="zh-TW" sz="2600" b="0" kern="0" dirty="0" smtClean="0">
                <a:ea typeface="新細明體" charset="-120"/>
                <a:sym typeface="Symbol"/>
              </a:rPr>
              <a:t>m at 10,000</a:t>
            </a:r>
            <a:endParaRPr lang="en-US" altLang="zh-TW" sz="2600" b="0" kern="0" dirty="0" smtClean="0">
              <a:ea typeface="新細明體" charset="-120"/>
            </a:endParaRPr>
          </a:p>
          <a:p>
            <a:r>
              <a:rPr lang="en-US" altLang="zh-TW" sz="2600" b="0" kern="0" dirty="0" smtClean="0">
                <a:solidFill>
                  <a:srgbClr val="FF0000"/>
                </a:solidFill>
                <a:ea typeface="新細明體" charset="-120"/>
              </a:rPr>
              <a:t>Magnification</a:t>
            </a:r>
            <a:r>
              <a:rPr lang="en-US" altLang="zh-TW" sz="2600" b="0" kern="0" dirty="0" smtClean="0">
                <a:ea typeface="新細明體" charset="-120"/>
              </a:rPr>
              <a:t>: 15</a:t>
            </a:r>
            <a:r>
              <a:rPr lang="en-US" altLang="zh-TW" sz="2600" b="0" kern="0" dirty="0" smtClean="0">
                <a:ea typeface="新細明體" charset="-120"/>
                <a:sym typeface="Symbol"/>
              </a:rPr>
              <a:t> </a:t>
            </a:r>
            <a:r>
              <a:rPr lang="en-US" altLang="zh-TW" sz="2600" b="0" kern="0" dirty="0" smtClean="0">
                <a:ea typeface="新細明體" charset="-120"/>
              </a:rPr>
              <a:t>-500,000</a:t>
            </a:r>
            <a:r>
              <a:rPr lang="en-US" altLang="zh-TW" sz="2600" b="0" kern="0" dirty="0" smtClean="0">
                <a:ea typeface="新細明體" charset="-120"/>
                <a:sym typeface="Symbol"/>
              </a:rPr>
              <a:t></a:t>
            </a:r>
            <a:endParaRPr lang="en-US" altLang="zh-TW" sz="2600" b="0" kern="0" dirty="0" smtClean="0">
              <a:ea typeface="新細明體" charset="-120"/>
            </a:endParaRPr>
          </a:p>
          <a:p>
            <a:r>
              <a:rPr lang="en-US" altLang="zh-TW" sz="2600" b="0" kern="0" dirty="0" smtClean="0">
                <a:ea typeface="新細明體" charset="-120"/>
              </a:rPr>
              <a:t>The samples are often coated with Au or C  especially for </a:t>
            </a:r>
            <a:r>
              <a:rPr lang="en-US" altLang="zh-TW" sz="2600" b="0" kern="0" dirty="0" err="1" smtClean="0">
                <a:ea typeface="新細明體" charset="-120"/>
              </a:rPr>
              <a:t>nonconducting</a:t>
            </a:r>
            <a:r>
              <a:rPr lang="en-US" altLang="zh-TW" sz="2600" b="0" kern="0" dirty="0" smtClean="0">
                <a:ea typeface="新細明體" charset="-120"/>
              </a:rPr>
              <a:t> materials.</a:t>
            </a:r>
          </a:p>
          <a:p>
            <a:r>
              <a:rPr lang="en-US" altLang="zh-TW" sz="2600" b="0" kern="0" dirty="0" smtClean="0">
                <a:solidFill>
                  <a:srgbClr val="6600FF"/>
                </a:solidFill>
                <a:ea typeface="新細明體" charset="-120"/>
              </a:rPr>
              <a:t>Chemical analysis</a:t>
            </a:r>
            <a:r>
              <a:rPr lang="en-US" altLang="zh-TW" sz="2600" b="0" kern="0" dirty="0" smtClean="0">
                <a:ea typeface="新細明體" charset="-120"/>
              </a:rPr>
              <a:t>: SEM is always equipped with an X-ray spectrometer.</a:t>
            </a:r>
          </a:p>
          <a:p>
            <a:pPr>
              <a:buFontTx/>
              <a:buNone/>
            </a:pPr>
            <a:endParaRPr lang="en-US" altLang="zh-TW" sz="2600" b="0" kern="0" dirty="0" smtClean="0">
              <a:ea typeface="新細明體" charset="-12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Scanning Electron Microscope (</a:t>
            </a:r>
            <a:r>
              <a:rPr lang="en-US" altLang="zh-TW" sz="3600" b="1" kern="0" dirty="0" err="1" smtClean="0">
                <a:ea typeface="新細明體" charset="-120"/>
              </a:rPr>
              <a:t>Cont</a:t>
            </a:r>
            <a:r>
              <a:rPr lang="en-US" altLang="zh-TW" sz="3600" b="1" kern="0" dirty="0" smtClean="0">
                <a:ea typeface="新細明體" charset="-120"/>
              </a:rPr>
              <a:t>…)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608512" y="5096704"/>
            <a:ext cx="4283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 SEM </a:t>
            </a:r>
            <a:r>
              <a:rPr lang="en-US" altLang="zh-TW" b="0" dirty="0" err="1" smtClean="0"/>
              <a:t>fractograph</a:t>
            </a:r>
            <a:r>
              <a:rPr lang="en-US" altLang="zh-TW" b="0" dirty="0" smtClean="0"/>
              <a:t> of </a:t>
            </a:r>
            <a:r>
              <a:rPr lang="en-US" altLang="zh-TW" b="0" dirty="0" err="1" smtClean="0"/>
              <a:t>intergranular</a:t>
            </a:r>
            <a:r>
              <a:rPr lang="en-US" altLang="zh-TW" b="0" dirty="0" smtClean="0"/>
              <a:t> corrosion fracture near a circumferential weld in a thick-wall tube made of type 304 stainless steel.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218434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Transmission Electron Microscope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903312"/>
            <a:ext cx="335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 produced by heated tungsten filament.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Accelerated by high voltage (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75-300 kV</a:t>
            </a:r>
            <a:r>
              <a:rPr lang="en-US" altLang="zh-TW" sz="2400" dirty="0" smtClean="0">
                <a:ea typeface="新細明體" charset="-12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 beam passes through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very thin specimen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Difference in atomic arrangement change directions of electrons.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Beam is enlarged and focused on fluorescent screen. 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339933"/>
                </a:solidFill>
                <a:ea typeface="新細明體" charset="-120"/>
              </a:rPr>
              <a:t>Bright field</a:t>
            </a:r>
            <a:r>
              <a:rPr lang="en-US" altLang="zh-TW" sz="2400" dirty="0" smtClean="0">
                <a:solidFill>
                  <a:srgbClr val="339933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vs.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b="1" dirty="0" smtClean="0">
                <a:solidFill>
                  <a:srgbClr val="339933"/>
                </a:solidFill>
                <a:ea typeface="新細明體" charset="-120"/>
              </a:rPr>
              <a:t>Dark field</a:t>
            </a:r>
            <a:r>
              <a:rPr lang="en-US" altLang="zh-TW" sz="2400" dirty="0" smtClean="0">
                <a:ea typeface="新細明體" charset="-120"/>
              </a:rPr>
              <a:t> images.</a:t>
            </a:r>
          </a:p>
        </p:txBody>
      </p:sp>
      <p:pic>
        <p:nvPicPr>
          <p:cNvPr id="47108" name="Content Placeholder 12" descr="smi53586_0433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0500" y="1000125"/>
            <a:ext cx="2840038" cy="5562600"/>
          </a:xfrm>
        </p:spPr>
      </p:pic>
      <p:pic>
        <p:nvPicPr>
          <p:cNvPr id="47109" name="Picture 10" descr="C:\Documents and Settings\Naveen\Desktop\Mcgraw\jpegs\TEMoftiss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14400"/>
            <a:ext cx="2057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Line 11"/>
          <p:cNvSpPr>
            <a:spLocks noChangeShapeType="1"/>
          </p:cNvSpPr>
          <p:nvPr/>
        </p:nvSpPr>
        <p:spPr bwMode="auto">
          <a:xfrm flipH="1">
            <a:off x="5791200" y="2819400"/>
            <a:ext cx="9144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7111" name="Text Box 12"/>
          <p:cNvSpPr txBox="1">
            <a:spLocks noChangeArrowheads="1"/>
          </p:cNvSpPr>
          <p:nvPr/>
        </p:nvSpPr>
        <p:spPr bwMode="auto">
          <a:xfrm>
            <a:off x="6934200" y="3162300"/>
            <a:ext cx="1752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C3300"/>
                </a:solidFill>
                <a:ea typeface="新細明體" charset="-120"/>
              </a:rPr>
              <a:t>Collagen Fibrils</a:t>
            </a:r>
          </a:p>
          <a:p>
            <a:pPr eaLnBrk="1" hangingPunct="1"/>
            <a:r>
              <a:rPr lang="zh-TW" altLang="en-US" sz="1800" dirty="0" smtClean="0">
                <a:solidFill>
                  <a:srgbClr val="CC3300"/>
                </a:solidFill>
                <a:ea typeface="新細明體" charset="-120"/>
              </a:rPr>
              <a:t>膠原纖維  </a:t>
            </a:r>
            <a:r>
              <a:rPr lang="en-US" altLang="zh-TW" sz="1800" dirty="0" smtClean="0">
                <a:solidFill>
                  <a:srgbClr val="CC3300"/>
                </a:solidFill>
                <a:ea typeface="新細明體" charset="-120"/>
              </a:rPr>
              <a:t>of ligament</a:t>
            </a:r>
            <a:r>
              <a:rPr lang="zh-TW" altLang="en-US" sz="1800" dirty="0" smtClean="0">
                <a:solidFill>
                  <a:srgbClr val="CC3300"/>
                </a:solidFill>
                <a:ea typeface="新細明體" charset="-120"/>
              </a:rPr>
              <a:t> 韌帶 </a:t>
            </a:r>
            <a:r>
              <a:rPr lang="en-US" altLang="zh-TW" sz="1800" dirty="0" smtClean="0">
                <a:solidFill>
                  <a:srgbClr val="CC3300"/>
                </a:solidFill>
                <a:ea typeface="新細明體" charset="-120"/>
              </a:rPr>
              <a:t>as</a:t>
            </a:r>
            <a:r>
              <a:rPr lang="zh-TW" altLang="en-US" sz="1800" dirty="0" smtClean="0">
                <a:solidFill>
                  <a:srgbClr val="CC3300"/>
                </a:solidFill>
                <a:ea typeface="新細明體" charset="-120"/>
              </a:rPr>
              <a:t> </a:t>
            </a:r>
            <a:r>
              <a:rPr lang="en-US" altLang="zh-TW" sz="1800" dirty="0" smtClean="0">
                <a:solidFill>
                  <a:srgbClr val="CC3300"/>
                </a:solidFill>
                <a:ea typeface="新細明體" charset="-120"/>
              </a:rPr>
              <a:t>seen </a:t>
            </a:r>
            <a:r>
              <a:rPr lang="en-US" altLang="zh-TW" sz="1800" dirty="0">
                <a:solidFill>
                  <a:srgbClr val="CC3300"/>
                </a:solidFill>
                <a:ea typeface="新細明體" charset="-120"/>
              </a:rPr>
              <a:t>in TEM</a:t>
            </a:r>
          </a:p>
        </p:txBody>
      </p:sp>
      <p:sp>
        <p:nvSpPr>
          <p:cNvPr id="47113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437B61E-9590-4E50-AEC8-2EAE9ED9B35A}" type="slidenum">
              <a:rPr lang="en-US" altLang="zh-TW" sz="1800"/>
              <a:pPr eaLnBrk="1" hangingPunct="1"/>
              <a:t>49</a:t>
            </a:fld>
            <a:endParaRPr lang="en-US" altLang="zh-TW" sz="1800"/>
          </a:p>
        </p:txBody>
      </p:sp>
      <p:sp>
        <p:nvSpPr>
          <p:cNvPr id="9" name="文字方塊 8"/>
          <p:cNvSpPr txBox="1"/>
          <p:nvPr/>
        </p:nvSpPr>
        <p:spPr>
          <a:xfrm>
            <a:off x="5857884" y="585789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穿透式電子顯微鏡</a:t>
            </a:r>
            <a:r>
              <a:rPr lang="en-US" altLang="zh-TW" sz="1800" dirty="0" smtClean="0">
                <a:solidFill>
                  <a:srgbClr val="6600FF"/>
                </a:solidFill>
              </a:rPr>
              <a:t>(TEM)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876256" y="53012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投射</a:t>
            </a:r>
            <a:r>
              <a:rPr lang="zh-TW" altLang="en-US" dirty="0"/>
              <a:t>鏡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804248" y="458112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中間鏡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962605" y="393305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物鏡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03204" y="214094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聚焦鏡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62605" y="33527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試樣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908720"/>
            <a:ext cx="7416824" cy="388430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552" y="4819665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C6600"/>
                </a:solidFill>
              </a:rPr>
              <a:t>Fig. 4.3  </a:t>
            </a:r>
            <a:r>
              <a:rPr lang="en-US" altLang="zh-TW" sz="2400" b="0" dirty="0" smtClean="0"/>
              <a:t>A grain grouping parted from an </a:t>
            </a:r>
            <a:r>
              <a:rPr lang="en-US" altLang="zh-TW" sz="2400" dirty="0" smtClean="0">
                <a:solidFill>
                  <a:srgbClr val="0000FF"/>
                </a:solidFill>
              </a:rPr>
              <a:t>arc-cast</a:t>
            </a:r>
            <a:r>
              <a:rPr lang="en-US" altLang="zh-TW" sz="2400" b="0" dirty="0" smtClean="0">
                <a:solidFill>
                  <a:srgbClr val="0000FF"/>
                </a:solidFill>
              </a:rPr>
              <a:t> titanium</a:t>
            </a:r>
            <a:r>
              <a:rPr lang="zh-TW" altLang="en-US" sz="2400" b="0" dirty="0" smtClean="0">
                <a:solidFill>
                  <a:srgbClr val="0000FF"/>
                </a:solidFill>
              </a:rPr>
              <a:t> </a:t>
            </a:r>
            <a:r>
              <a:rPr lang="en-US" altLang="zh-TW" sz="2400" b="0" dirty="0" smtClean="0">
                <a:solidFill>
                  <a:srgbClr val="0000FF"/>
                </a:solidFill>
              </a:rPr>
              <a:t>alloy </a:t>
            </a:r>
            <a:r>
              <a:rPr lang="en-US" altLang="zh-TW" sz="2400" b="0" dirty="0" smtClean="0"/>
              <a:t>ingot under the blows of a hammer. The grouping has preserved the true bonding </a:t>
            </a:r>
            <a:r>
              <a:rPr lang="en-US" altLang="zh-TW" sz="2400" dirty="0" smtClean="0">
                <a:solidFill>
                  <a:srgbClr val="0000FF"/>
                </a:solidFill>
              </a:rPr>
              <a:t>facets</a:t>
            </a:r>
            <a:r>
              <a:rPr lang="en-US" altLang="zh-TW" sz="2400" b="0" dirty="0" smtClean="0"/>
              <a:t> of the individual grains of the original cast structure. The grains are </a:t>
            </a:r>
            <a:r>
              <a:rPr lang="en-US" altLang="zh-TW" sz="2400" dirty="0" err="1" smtClean="0">
                <a:solidFill>
                  <a:srgbClr val="0000FF"/>
                </a:solidFill>
              </a:rPr>
              <a:t>equiaxed</a:t>
            </a:r>
            <a:r>
              <a:rPr lang="en-US" altLang="zh-TW" sz="2400" b="0" dirty="0" smtClean="0"/>
              <a:t> since their growth is about equal in all direction.</a:t>
            </a:r>
            <a:endParaRPr lang="zh-TW" altLang="en-US" sz="2400" b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Cast Grain Structure of </a:t>
            </a:r>
            <a:r>
              <a:rPr lang="en-US" altLang="zh-TW" sz="3600" b="1" kern="0" dirty="0" err="1" smtClean="0">
                <a:ea typeface="新細明體" charset="-120"/>
              </a:rPr>
              <a:t>Ti</a:t>
            </a:r>
            <a:r>
              <a:rPr lang="en-US" altLang="zh-TW" sz="3600" b="1" kern="0" dirty="0" smtClean="0">
                <a:ea typeface="新細明體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951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50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92137"/>
            <a:ext cx="4341331" cy="594923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TEM (</a:t>
            </a:r>
            <a:r>
              <a:rPr lang="en-US" altLang="zh-TW" sz="3600" b="1" kern="0" dirty="0" err="1" smtClean="0">
                <a:ea typeface="新細明體" charset="-120"/>
              </a:rPr>
              <a:t>Cont</a:t>
            </a:r>
            <a:r>
              <a:rPr lang="en-US" altLang="zh-TW" sz="3600" b="1" kern="0" dirty="0" smtClean="0">
                <a:ea typeface="新細明體" charset="-120"/>
              </a:rPr>
              <a:t>…)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908720"/>
            <a:ext cx="3742184" cy="56166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800" b="0" kern="0" dirty="0" smtClean="0">
                <a:ea typeface="新細明體" charset="-120"/>
              </a:rPr>
              <a:t>TEM needs complex </a:t>
            </a:r>
            <a:r>
              <a:rPr lang="en-US" altLang="zh-TW" sz="2800" b="0" kern="0" dirty="0" smtClean="0">
                <a:solidFill>
                  <a:srgbClr val="339933"/>
                </a:solidFill>
                <a:ea typeface="新細明體" charset="-120"/>
              </a:rPr>
              <a:t>sample preparation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</a:p>
          <a:p>
            <a:r>
              <a:rPr lang="en-US" altLang="zh-TW" sz="2800" b="0" kern="0" dirty="0" err="1" smtClean="0">
                <a:ea typeface="新細明體" charset="-120"/>
              </a:rPr>
              <a:t>Electropolishing</a:t>
            </a:r>
            <a:r>
              <a:rPr lang="en-US" altLang="zh-TW" sz="2800" b="0" kern="0" dirty="0" smtClean="0">
                <a:ea typeface="新細明體" charset="-120"/>
              </a:rPr>
              <a:t>, ion-beam thinning, and </a:t>
            </a:r>
            <a:r>
              <a:rPr lang="en-US" altLang="zh-TW" sz="2800" b="0" kern="0" dirty="0" smtClean="0">
                <a:solidFill>
                  <a:srgbClr val="0000FF"/>
                </a:solidFill>
                <a:ea typeface="新細明體" charset="-120"/>
              </a:rPr>
              <a:t>focus ion beam (FIB)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Very thin specimen needed ( several hundred nanometers)</a:t>
            </a:r>
          </a:p>
          <a:p>
            <a:r>
              <a:rPr lang="en-US" altLang="zh-TW" sz="2800" b="0" kern="0" dirty="0">
                <a:ea typeface="新細明體" charset="-120"/>
              </a:rPr>
              <a:t>Magnification: </a:t>
            </a:r>
            <a:r>
              <a:rPr lang="en-US" altLang="zh-TW" sz="2800" b="0" kern="0" dirty="0" smtClean="0">
                <a:ea typeface="新細明體" charset="-120"/>
              </a:rPr>
              <a:t>50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 </a:t>
            </a:r>
            <a:r>
              <a:rPr lang="en-US" altLang="zh-TW" sz="2800" b="0" kern="0" dirty="0" smtClean="0">
                <a:ea typeface="新細明體" charset="-120"/>
              </a:rPr>
              <a:t>-1,500,000</a:t>
            </a:r>
            <a:r>
              <a:rPr lang="en-US" altLang="zh-TW" sz="2800" b="0" kern="0" dirty="0">
                <a:ea typeface="新細明體" charset="-120"/>
                <a:sym typeface="Symbol"/>
              </a:rPr>
              <a:t></a:t>
            </a:r>
            <a:endParaRPr lang="en-US" altLang="zh-TW" sz="2800" b="0" kern="0" dirty="0">
              <a:ea typeface="新細明體" charset="-120"/>
            </a:endParaRPr>
          </a:p>
          <a:p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Diffraction</a:t>
            </a:r>
            <a:r>
              <a:rPr lang="en-US" altLang="zh-TW" sz="2800" b="0" kern="0" dirty="0" smtClean="0">
                <a:ea typeface="新細明體" charset="-120"/>
              </a:rPr>
              <a:t> and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chemical analysis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</a:p>
          <a:p>
            <a:endParaRPr lang="en-US" altLang="zh-TW" sz="2800" b="0" kern="0" dirty="0" smtClean="0">
              <a:ea typeface="新細明體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14810" y="278605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聚焦離子束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25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TEM and HRTEM Images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8586"/>
            <a:ext cx="4614814" cy="43890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6712"/>
            <a:ext cx="4176464" cy="45795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504" y="5445224"/>
            <a:ext cx="461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4.33  </a:t>
            </a:r>
            <a:r>
              <a:rPr lang="en-US" altLang="zh-TW" dirty="0" smtClean="0">
                <a:solidFill>
                  <a:srgbClr val="FF0000"/>
                </a:solidFill>
              </a:rPr>
              <a:t>TEM bright field image </a:t>
            </a:r>
            <a:r>
              <a:rPr lang="en-US" altLang="zh-TW" dirty="0" smtClean="0"/>
              <a:t>shows dislocation structure in iron deformed 14% at 78 K.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736011" y="5445224"/>
            <a:ext cx="4300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4.34  </a:t>
            </a:r>
            <a:r>
              <a:rPr lang="en-US" altLang="zh-TW" dirty="0" smtClean="0">
                <a:solidFill>
                  <a:srgbClr val="FF0000"/>
                </a:solidFill>
              </a:rPr>
              <a:t>HRTEM</a:t>
            </a:r>
            <a:r>
              <a:rPr lang="en-US" altLang="zh-TW" dirty="0" smtClean="0"/>
              <a:t> image of </a:t>
            </a:r>
            <a:r>
              <a:rPr lang="en-US" altLang="zh-TW" dirty="0" err="1" smtClean="0"/>
              <a:t>AlN</a:t>
            </a:r>
            <a:r>
              <a:rPr lang="en-US" altLang="zh-TW" dirty="0" smtClean="0"/>
              <a:t> atomic structure.   Dislocation: d</a:t>
            </a:r>
            <a:br>
              <a:rPr lang="en-US" altLang="zh-TW" dirty="0" smtClean="0"/>
            </a:br>
            <a:r>
              <a:rPr lang="en-US" altLang="zh-TW" dirty="0" smtClean="0"/>
              <a:t>Stacking fault: two opposing arrows.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72066" y="6357958"/>
            <a:ext cx="374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高解析穿透式電子顯微鏡</a:t>
            </a:r>
            <a:r>
              <a:rPr lang="en-US" altLang="zh-TW" sz="1800" dirty="0" smtClean="0">
                <a:solidFill>
                  <a:srgbClr val="6600FF"/>
                </a:solidFill>
              </a:rPr>
              <a:t>(HRTEM)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90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24252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High resolution TEM (HRTEM) allows resolution of 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0.1 nm, atomic level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The sample must be significantly thinner—on the order of </a:t>
            </a:r>
            <a:r>
              <a:rPr lang="en-US" altLang="zh-TW" sz="2800" b="1" dirty="0" smtClean="0">
                <a:solidFill>
                  <a:srgbClr val="339933"/>
                </a:solidFill>
                <a:ea typeface="新細明體" charset="-120"/>
              </a:rPr>
              <a:t>10-15 nm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r>
              <a:rPr lang="en-US" altLang="zh-TW" sz="2800" dirty="0" smtClean="0">
                <a:ea typeface="新細明體" charset="-120"/>
              </a:rPr>
              <a:t>2-D projections of a crystal with accompanying defects can be observed. </a:t>
            </a:r>
          </a:p>
          <a:p>
            <a:r>
              <a:rPr lang="en-US" altLang="zh-TW" sz="2800" dirty="0" smtClean="0">
                <a:ea typeface="新細明體" charset="-120"/>
              </a:rPr>
              <a:t>The thin sample is tilted so that a low-index direction in the plane is perpendicular to the direction of electron beam.</a:t>
            </a:r>
          </a:p>
          <a:p>
            <a:r>
              <a:rPr lang="en-US" altLang="zh-TW" sz="2800" dirty="0" smtClean="0">
                <a:ea typeface="新細明體" charset="-120"/>
              </a:rPr>
              <a:t>Dislocations create a wavy pattern in atomic structure.</a:t>
            </a:r>
          </a:p>
        </p:txBody>
      </p:sp>
      <p:pic>
        <p:nvPicPr>
          <p:cNvPr id="48134" name="Picture 11" descr="product_macmil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6A7C05-F2B3-43D4-A81F-F066AFD39DEB}" type="slidenum">
              <a:rPr lang="en-US" altLang="zh-TW" sz="1800"/>
              <a:pPr eaLnBrk="1" hangingPunct="1"/>
              <a:t>52</a:t>
            </a:fld>
            <a:endParaRPr lang="en-US" altLang="zh-TW" sz="180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High-</a:t>
            </a:r>
            <a:r>
              <a:rPr lang="en-US" altLang="zh-TW" sz="3600" kern="0" dirty="0" smtClean="0">
                <a:ea typeface="新細明體" charset="-120"/>
              </a:rPr>
              <a:t>Resolution </a:t>
            </a:r>
            <a:r>
              <a:rPr lang="en-US" altLang="zh-TW" sz="3600" b="1" kern="0" dirty="0" smtClean="0">
                <a:ea typeface="新細明體" charset="-120"/>
              </a:rPr>
              <a:t>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Scanning Probe Microscopy (SPM)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066800"/>
            <a:ext cx="4174232" cy="50292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SPM: Scanning Tunneling Microscope (STM) and Atomic Force Microscope (AFM).</a:t>
            </a:r>
          </a:p>
          <a:p>
            <a:r>
              <a:rPr lang="en-US" altLang="zh-TW" sz="2800" dirty="0" smtClean="0">
                <a:ea typeface="新細明體" charset="-120"/>
              </a:rPr>
              <a:t>Sub-nanometer magnification.</a:t>
            </a:r>
          </a:p>
          <a:p>
            <a:r>
              <a:rPr lang="en-US" altLang="zh-TW" sz="2800" dirty="0" smtClean="0">
                <a:ea typeface="新細明體" charset="-120"/>
              </a:rPr>
              <a:t>Atomic scale topographic map of surface.</a:t>
            </a:r>
          </a:p>
          <a:p>
            <a:r>
              <a:rPr lang="en-US" altLang="zh-TW" sz="2800" dirty="0" smtClean="0">
                <a:ea typeface="新細明體" charset="-120"/>
              </a:rPr>
              <a:t>STM uses extremely sharp tip (W, Ni, Pt-</a:t>
            </a:r>
            <a:r>
              <a:rPr lang="en-US" altLang="zh-TW" sz="2800" dirty="0" err="1" smtClean="0">
                <a:ea typeface="新細明體" charset="-120"/>
              </a:rPr>
              <a:t>Ir</a:t>
            </a:r>
            <a:r>
              <a:rPr lang="en-US" altLang="zh-TW" sz="2800" dirty="0" smtClean="0">
                <a:ea typeface="新細明體" charset="-120"/>
              </a:rPr>
              <a:t>  or carbon nanotubes). </a:t>
            </a:r>
          </a:p>
        </p:txBody>
      </p:sp>
      <p:pic>
        <p:nvPicPr>
          <p:cNvPr id="50180" name="Picture 4" descr="I:\Mcgraw\old worl\ppts\Smith\images\stmt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0" y="1052736"/>
            <a:ext cx="4280488" cy="455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861A97-8555-4FB4-8564-3EB2435C3E36}" type="slidenum">
              <a:rPr lang="en-US" altLang="zh-TW" sz="1800"/>
              <a:pPr eaLnBrk="1" hangingPunct="1"/>
              <a:t>53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4788024" y="5661248"/>
            <a:ext cx="4280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4.35  STM tip made of Pt-</a:t>
            </a:r>
            <a:r>
              <a:rPr lang="en-US" altLang="zh-TW" dirty="0" err="1" smtClean="0"/>
              <a:t>Ir</a:t>
            </a:r>
            <a:r>
              <a:rPr lang="en-US" altLang="zh-TW" dirty="0" smtClean="0"/>
              <a:t> alloy. The tip is sharpened using chemical etching techniques.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3848" y="1196752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掃描穿隧顯微鏡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78200" y="2761972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原子力顯微鏡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07611" y="692696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6600FF"/>
                </a:solidFill>
              </a:rPr>
              <a:t>掃描探針顯微鏡</a:t>
            </a:r>
            <a:endParaRPr lang="zh-TW" altLang="en-US" sz="1800" dirty="0">
              <a:solidFill>
                <a:srgbClr val="66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smtClean="0">
                <a:ea typeface="新細明體" charset="-120"/>
              </a:rPr>
              <a:t>Scanning Tunneling Microscope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Tip placed one atom diameter from surface.</a:t>
            </a:r>
          </a:p>
          <a:p>
            <a:r>
              <a:rPr lang="en-US" altLang="zh-TW" sz="2400" dirty="0" smtClean="0">
                <a:ea typeface="新細明體" charset="-120"/>
              </a:rPr>
              <a:t>Voltage applied across tip and surface.</a:t>
            </a:r>
          </a:p>
          <a:p>
            <a:r>
              <a:rPr lang="en-US" altLang="zh-TW" sz="2400" dirty="0" smtClean="0">
                <a:ea typeface="新細明體" charset="-120"/>
              </a:rPr>
              <a:t>Electrons tunnel the gap and produce current.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Current produced is proportional to change in gap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Can be used only for conductive materials.</a:t>
            </a:r>
          </a:p>
        </p:txBody>
      </p:sp>
      <p:pic>
        <p:nvPicPr>
          <p:cNvPr id="51209" name="Picture 11" descr="smi53586_04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0968"/>
            <a:ext cx="620719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77DE40-32FF-477D-A3D0-02BADB1FD886}" type="slidenum">
              <a:rPr lang="en-US" altLang="zh-TW" sz="1800"/>
              <a:pPr eaLnBrk="1" hangingPunct="1"/>
              <a:t>54</a:t>
            </a:fld>
            <a:endParaRPr lang="en-US" altLang="zh-TW" sz="1800"/>
          </a:p>
        </p:txBody>
      </p:sp>
      <p:sp>
        <p:nvSpPr>
          <p:cNvPr id="51206" name="Text Box 8"/>
          <p:cNvSpPr txBox="1">
            <a:spLocks noChangeArrowheads="1"/>
          </p:cNvSpPr>
          <p:nvPr/>
        </p:nvSpPr>
        <p:spPr bwMode="auto">
          <a:xfrm>
            <a:off x="1847131" y="6286380"/>
            <a:ext cx="626777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Constant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current mode             </a:t>
            </a:r>
            <a:r>
              <a:rPr lang="en-US" altLang="zh-TW" dirty="0" smtClean="0">
                <a:solidFill>
                  <a:srgbClr val="339933"/>
                </a:solidFill>
                <a:ea typeface="新細明體" charset="-120"/>
              </a:rPr>
              <a:t>Constant height mode</a:t>
            </a:r>
            <a:endParaRPr lang="en-US" altLang="zh-TW" dirty="0">
              <a:solidFill>
                <a:srgbClr val="339933"/>
              </a:solidFill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55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4" y="675124"/>
            <a:ext cx="5435068" cy="3041908"/>
          </a:xfrm>
          <a:prstGeom prst="rect">
            <a:avLst/>
          </a:prstGeom>
        </p:spPr>
      </p:pic>
      <p:pic>
        <p:nvPicPr>
          <p:cNvPr id="4" name="Picture 6" descr="I:\Mcgraw\old worl\ppts\Smith\images\stm-platinum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33800"/>
            <a:ext cx="3089275" cy="30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:\Mcgraw\old worl\ppts\Smith\images\stm-platinum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633" y="3733799"/>
            <a:ext cx="2889967" cy="30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83568" y="4912091"/>
            <a:ext cx="21957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Surface of platinum with defects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724128" y="891148"/>
            <a:ext cx="2448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Fig. 4.37  STM image of the surface of platinum showing outstanding atomic resolution.</a:t>
            </a:r>
            <a:endParaRPr lang="zh-TW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STM </a:t>
            </a:r>
            <a:r>
              <a:rPr lang="en-US" altLang="zh-TW" sz="3600" kern="0" dirty="0" smtClean="0">
                <a:ea typeface="新細明體" charset="-120"/>
              </a:rPr>
              <a:t>Images</a:t>
            </a:r>
            <a:endParaRPr lang="en-US" altLang="zh-TW" sz="3600" b="1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763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Atomic Force Microscope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28214"/>
            <a:ext cx="4876980" cy="559713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Similar to STM but tip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attached to cantilever beam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When tip interacts with surface, van der Waals forces deflect the beam.</a:t>
            </a:r>
          </a:p>
          <a:p>
            <a:r>
              <a:rPr lang="en-US" altLang="zh-TW" sz="2400" dirty="0" smtClean="0">
                <a:ea typeface="新細明體" charset="-120"/>
              </a:rPr>
              <a:t>Deflection detected by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laser</a:t>
            </a:r>
            <a:b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</a:b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and photodetector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Short-range repulsive force (</a:t>
            </a:r>
            <a:r>
              <a:rPr lang="en-US" altLang="zh-TW" sz="2400" dirty="0" smtClean="0">
                <a:solidFill>
                  <a:srgbClr val="339933"/>
                </a:solidFill>
                <a:ea typeface="新細明體" charset="-120"/>
              </a:rPr>
              <a:t>contact mode</a:t>
            </a:r>
            <a:r>
              <a:rPr lang="en-US" altLang="zh-TW" sz="2400" dirty="0" smtClean="0">
                <a:ea typeface="新細明體" charset="-120"/>
              </a:rPr>
              <a:t>) vs. Long-range attractive force (</a:t>
            </a:r>
            <a:r>
              <a:rPr lang="en-US" altLang="zh-TW" sz="2400" dirty="0" smtClean="0">
                <a:solidFill>
                  <a:srgbClr val="339933"/>
                </a:solidFill>
                <a:ea typeface="新細明體" charset="-120"/>
              </a:rPr>
              <a:t>non-contact mode</a:t>
            </a:r>
            <a:r>
              <a:rPr lang="en-US" altLang="zh-TW" sz="2400" dirty="0" smtClean="0">
                <a:ea typeface="新細明體" charset="-120"/>
              </a:rPr>
              <a:t>)</a:t>
            </a:r>
          </a:p>
          <a:p>
            <a:r>
              <a:rPr lang="en-US" altLang="zh-TW" sz="2400" dirty="0" smtClean="0">
                <a:ea typeface="新細明體" charset="-120"/>
              </a:rPr>
              <a:t>Non-conductive materials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can be scanned.</a:t>
            </a:r>
          </a:p>
          <a:p>
            <a:r>
              <a:rPr lang="en-US" altLang="zh-TW" sz="2400" dirty="0" smtClean="0">
                <a:ea typeface="新細明體" charset="-120"/>
              </a:rPr>
              <a:t>Used in DNA research and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polymer coating technique. </a:t>
            </a:r>
          </a:p>
        </p:txBody>
      </p:sp>
      <p:pic>
        <p:nvPicPr>
          <p:cNvPr id="52228" name="Picture 5" descr="smi53586_04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26" y="1052736"/>
            <a:ext cx="391965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CE2BCB9-BE67-4629-8370-E44CD950C1CE}" type="slidenum">
              <a:rPr lang="en-US" altLang="zh-TW" sz="1800"/>
              <a:pPr eaLnBrk="1" hangingPunct="1"/>
              <a:t>56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2771800" y="13407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懸臂樑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Summary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928214"/>
            <a:ext cx="8280920" cy="55971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800" b="0" kern="0" dirty="0" smtClean="0">
                <a:ea typeface="新細明體" charset="-120"/>
              </a:rPr>
              <a:t>Metals: Melted and cast into </a:t>
            </a:r>
            <a:r>
              <a:rPr lang="en-US" altLang="zh-TW" sz="2800" b="0" kern="0" dirty="0" smtClean="0">
                <a:solidFill>
                  <a:srgbClr val="339933"/>
                </a:solidFill>
                <a:ea typeface="新細明體" charset="-120"/>
              </a:rPr>
              <a:t>ingots or parts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Solidification </a:t>
            </a:r>
            <a:r>
              <a:rPr lang="en-US" altLang="zh-TW" sz="2800" b="0" kern="0" dirty="0" smtClean="0">
                <a:ea typeface="新細明體" charset="-120"/>
                <a:sym typeface="Symbol"/>
              </a:rPr>
              <a:t> Polycrystalline grain  </a:t>
            </a:r>
            <a:r>
              <a:rPr lang="en-US" altLang="zh-TW" sz="2800" b="0" kern="0" dirty="0" smtClean="0">
                <a:solidFill>
                  <a:srgbClr val="0000FF"/>
                </a:solidFill>
                <a:ea typeface="新細明體" charset="-120"/>
                <a:sym typeface="Symbol"/>
              </a:rPr>
              <a:t>Grain size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ASTM grain size number </a:t>
            </a:r>
            <a:r>
              <a:rPr lang="en-US" altLang="zh-TW" sz="2800" i="1" kern="0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800" b="0" kern="0" dirty="0" smtClean="0">
                <a:ea typeface="新細明體" charset="-120"/>
              </a:rPr>
              <a:t> or average grain diameter.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Large Si </a:t>
            </a:r>
            <a:r>
              <a:rPr lang="en-US" altLang="zh-TW" sz="2800" b="0" kern="0" dirty="0" smtClean="0">
                <a:solidFill>
                  <a:srgbClr val="6600FF"/>
                </a:solidFill>
                <a:ea typeface="新細明體" charset="-120"/>
              </a:rPr>
              <a:t>single crystals </a:t>
            </a:r>
            <a:r>
              <a:rPr lang="en-US" altLang="zh-TW" sz="2800" b="0" kern="0" dirty="0" smtClean="0">
                <a:ea typeface="新細明體" charset="-120"/>
              </a:rPr>
              <a:t>are used in IC industries and this Si must be of very high purity.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Crystal Imperfections:</a:t>
            </a:r>
            <a:br>
              <a:rPr lang="en-US" altLang="zh-TW" sz="2800" b="0" kern="0" dirty="0" smtClean="0">
                <a:ea typeface="新細明體" charset="-120"/>
              </a:rPr>
            </a:br>
            <a:r>
              <a:rPr lang="en-US" altLang="zh-TW" sz="2800" b="0" kern="0" dirty="0" smtClean="0">
                <a:ea typeface="新細明體" charset="-120"/>
              </a:rPr>
              <a:t>Point defects: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vacancies</a:t>
            </a:r>
            <a:r>
              <a:rPr lang="en-US" altLang="zh-TW" sz="2800" b="0" kern="0" dirty="0" smtClean="0">
                <a:ea typeface="新細明體" charset="-120"/>
              </a:rPr>
              <a:t>, solutes.</a:t>
            </a:r>
            <a:br>
              <a:rPr lang="en-US" altLang="zh-TW" sz="2800" b="0" kern="0" dirty="0" smtClean="0">
                <a:ea typeface="新細明體" charset="-120"/>
              </a:rPr>
            </a:br>
            <a:r>
              <a:rPr lang="en-US" altLang="zh-TW" sz="2800" b="0" kern="0" dirty="0" smtClean="0">
                <a:ea typeface="新細明體" charset="-120"/>
              </a:rPr>
              <a:t>Line defects: edge and screw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dislocations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  <a:br>
              <a:rPr lang="en-US" altLang="zh-TW" sz="2800" b="0" kern="0" dirty="0" smtClean="0">
                <a:ea typeface="新細明體" charset="-120"/>
              </a:rPr>
            </a:br>
            <a:r>
              <a:rPr lang="en-US" altLang="zh-TW" sz="2800" b="0" kern="0" dirty="0" smtClean="0">
                <a:ea typeface="新細明體" charset="-120"/>
              </a:rPr>
              <a:t>Two-dimensional defects: surfaces, internal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boundary</a:t>
            </a:r>
            <a:r>
              <a:rPr lang="en-US" altLang="zh-TW" sz="2800" b="0" kern="0" dirty="0" smtClean="0">
                <a:ea typeface="新細明體" charset="-120"/>
              </a:rPr>
              <a:t>.</a:t>
            </a:r>
            <a:br>
              <a:rPr lang="en-US" altLang="zh-TW" sz="2800" b="0" kern="0" dirty="0" smtClean="0">
                <a:ea typeface="新細明體" charset="-120"/>
              </a:rPr>
            </a:br>
            <a:r>
              <a:rPr lang="en-US" altLang="zh-TW" sz="2800" b="0" kern="0" dirty="0" smtClean="0">
                <a:ea typeface="新細明體" charset="-120"/>
              </a:rPr>
              <a:t>Three-dimensional </a:t>
            </a:r>
            <a:r>
              <a:rPr lang="en-US" altLang="zh-TW" sz="2800" b="0" kern="0" dirty="0">
                <a:ea typeface="新細明體" charset="-120"/>
              </a:rPr>
              <a:t>defects</a:t>
            </a:r>
            <a:r>
              <a:rPr lang="en-US" altLang="zh-TW" sz="2800" b="0" kern="0" dirty="0" smtClean="0">
                <a:ea typeface="新細明體" charset="-120"/>
              </a:rPr>
              <a:t>: </a:t>
            </a:r>
            <a:r>
              <a:rPr lang="en-US" altLang="zh-TW" sz="2800" b="0" kern="0" dirty="0" smtClean="0">
                <a:solidFill>
                  <a:srgbClr val="FF0000"/>
                </a:solidFill>
                <a:ea typeface="新細明體" charset="-120"/>
              </a:rPr>
              <a:t>pores</a:t>
            </a:r>
            <a:r>
              <a:rPr lang="en-US" altLang="zh-TW" sz="2800" b="0" kern="0" dirty="0" smtClean="0">
                <a:ea typeface="新細明體" charset="-120"/>
              </a:rPr>
              <a:t>, inclusions, cracks.</a:t>
            </a:r>
          </a:p>
          <a:p>
            <a:r>
              <a:rPr lang="en-US" altLang="zh-TW" sz="2800" b="0" kern="0" dirty="0" smtClean="0">
                <a:ea typeface="新細明體" charset="-120"/>
              </a:rPr>
              <a:t>Microstructure </a:t>
            </a:r>
            <a:r>
              <a:rPr lang="en-US" altLang="zh-TW" sz="2800" b="0" kern="0" dirty="0" smtClean="0">
                <a:solidFill>
                  <a:srgbClr val="0070C0"/>
                </a:solidFill>
                <a:ea typeface="新細明體" charset="-120"/>
              </a:rPr>
              <a:t>Analysis</a:t>
            </a:r>
            <a:r>
              <a:rPr lang="en-US" altLang="zh-TW" sz="2800" b="0" kern="0" dirty="0" smtClean="0">
                <a:ea typeface="新細明體" charset="-120"/>
              </a:rPr>
              <a:t>: </a:t>
            </a:r>
            <a:br>
              <a:rPr lang="en-US" altLang="zh-TW" sz="2800" b="0" kern="0" dirty="0" smtClean="0">
                <a:ea typeface="新細明體" charset="-120"/>
              </a:rPr>
            </a:br>
            <a:r>
              <a:rPr lang="en-US" altLang="zh-TW" sz="2800" b="0" kern="0" dirty="0" smtClean="0">
                <a:ea typeface="新細明體" charset="-120"/>
              </a:rPr>
              <a:t>OM, SEM, TEM, HRTEM, STM, AFM. </a:t>
            </a:r>
          </a:p>
        </p:txBody>
      </p:sp>
    </p:spTree>
    <p:extLst>
      <p:ext uri="{BB962C8B-B14F-4D97-AF65-F5344CB8AC3E}">
        <p14:creationId xmlns:p14="http://schemas.microsoft.com/office/powerpoint/2010/main" val="3386631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Formation of Stable Nuclei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13792" y="1066800"/>
            <a:ext cx="7990656" cy="5314528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Two main mechanisms: </a:t>
            </a:r>
            <a:r>
              <a:rPr lang="en-US" altLang="zh-TW" sz="2800" b="1" i="1" dirty="0" smtClean="0">
                <a:solidFill>
                  <a:srgbClr val="FF0000"/>
                </a:solidFill>
                <a:ea typeface="新細明體" charset="-120"/>
              </a:rPr>
              <a:t>Homogenous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and </a:t>
            </a:r>
            <a:r>
              <a:rPr lang="en-US" altLang="zh-TW" sz="2800" b="1" i="1" dirty="0" smtClean="0">
                <a:solidFill>
                  <a:srgbClr val="FF0000"/>
                </a:solidFill>
                <a:ea typeface="新細明體" charset="-120"/>
              </a:rPr>
              <a:t> Heterogeneous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Homogenous Nucleation</a:t>
            </a:r>
            <a:r>
              <a:rPr lang="en-US" altLang="zh-TW" sz="2800" dirty="0" smtClean="0">
                <a:ea typeface="新細明體" charset="-120"/>
              </a:rPr>
              <a:t>: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First and simplest case.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Metal itself will provide atoms to form nuclei.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Metal, when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significantly undercooled</a:t>
            </a:r>
            <a:r>
              <a:rPr lang="en-US" altLang="zh-TW" dirty="0" smtClean="0">
                <a:ea typeface="新細明體" charset="-120"/>
              </a:rPr>
              <a:t>, has several slow moving atoms which bond each other to form nuclei. 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Cluster of atoms below </a:t>
            </a:r>
            <a:r>
              <a:rPr lang="en-US" altLang="zh-TW" b="1" i="1" dirty="0" smtClean="0">
                <a:solidFill>
                  <a:srgbClr val="6600FF"/>
                </a:solidFill>
                <a:ea typeface="新細明體" charset="-120"/>
              </a:rPr>
              <a:t>critical size </a:t>
            </a:r>
            <a:r>
              <a:rPr lang="en-US" altLang="zh-TW" dirty="0" smtClean="0">
                <a:ea typeface="新細明體" charset="-120"/>
              </a:rPr>
              <a:t>is called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embryo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If the cluster of atoms reach critical size, they grow into crystals. Else get dissolved.</a:t>
            </a:r>
          </a:p>
          <a:p>
            <a:pPr marL="800100" lvl="2" indent="-438150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Cluster of atoms that are </a:t>
            </a:r>
            <a:r>
              <a:rPr lang="en-US" altLang="zh-TW" dirty="0" smtClean="0">
                <a:solidFill>
                  <a:srgbClr val="6600FF"/>
                </a:solidFill>
                <a:ea typeface="新細明體" charset="-120"/>
              </a:rPr>
              <a:t>grater than critical size </a:t>
            </a:r>
            <a:r>
              <a:rPr lang="en-US" altLang="zh-TW" dirty="0" smtClean="0">
                <a:ea typeface="新細明體" charset="-120"/>
              </a:rPr>
              <a:t>are called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nucleus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 lvl="2">
              <a:buFont typeface="Wingdings" pitchFamily="2" charset="2"/>
              <a:buChar char="Ø"/>
            </a:pPr>
            <a:endParaRPr lang="en-US" altLang="zh-TW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dirty="0" smtClean="0">
              <a:ea typeface="新細明體" charset="-120"/>
            </a:endParaRPr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F6D3636-934B-42A9-9FD1-D11C151DCA89}" type="slidenum">
              <a:rPr lang="en-US" altLang="zh-TW" sz="1800"/>
              <a:pPr eaLnBrk="1" hangingPunct="1"/>
              <a:t>6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8028384" y="425302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胚</a:t>
            </a:r>
            <a:r>
              <a:rPr lang="zh-TW" altLang="en-US" dirty="0">
                <a:solidFill>
                  <a:srgbClr val="0000FF"/>
                </a:solidFill>
              </a:rPr>
              <a:t>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347864" y="5837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核，晶核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Homogenous Nucleation</a:t>
            </a:r>
            <a:r>
              <a:rPr lang="zh-TW" altLang="en-US" sz="3600" b="1" dirty="0" smtClean="0">
                <a:ea typeface="新細明體" charset="-120"/>
              </a:rPr>
              <a:t>均質孕核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1066800"/>
            <a:ext cx="4172272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Volume Free Energy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b="1" i="1" baseline="-25000" dirty="0" smtClean="0">
                <a:solidFill>
                  <a:srgbClr val="FF0000"/>
                </a:solidFill>
                <a:ea typeface="新細明體" charset="-120"/>
              </a:rPr>
              <a:t>V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charset="-120"/>
              </a:rPr>
              <a:t> </a:t>
            </a:r>
          </a:p>
          <a:p>
            <a:pPr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Released by liquid to solid transformation.</a:t>
            </a:r>
          </a:p>
          <a:p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b="1" i="1" dirty="0" err="1" smtClean="0">
                <a:solidFill>
                  <a:srgbClr val="0000FF"/>
                </a:solidFill>
                <a:ea typeface="新細明體" charset="-120"/>
              </a:rPr>
              <a:t>G</a:t>
            </a:r>
            <a:r>
              <a:rPr lang="en-US" altLang="zh-TW" sz="2400" b="1" i="1" baseline="-25000" dirty="0" err="1" smtClean="0">
                <a:solidFill>
                  <a:srgbClr val="0000FF"/>
                </a:solidFill>
                <a:ea typeface="新細明體" charset="-120"/>
              </a:rPr>
              <a:t>v</a:t>
            </a:r>
            <a:r>
              <a:rPr lang="en-US" altLang="zh-TW" sz="2400" baseline="-250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is change in free energy per unit volume between liquid and solid.</a:t>
            </a:r>
            <a:endParaRPr lang="en-US" altLang="zh-TW" sz="2400" dirty="0" smtClean="0">
              <a:ea typeface="新細明體" charset="-120"/>
              <a:cs typeface="Times New Roman" pitchFamily="18" charset="0"/>
            </a:endParaRPr>
          </a:p>
          <a:p>
            <a:r>
              <a:rPr lang="en-US" altLang="zh-TW" sz="2400" dirty="0" smtClean="0">
                <a:ea typeface="新細明體" charset="-120"/>
              </a:rPr>
              <a:t>Free energy change for a spherical nucleus of radius </a:t>
            </a:r>
            <a:r>
              <a:rPr lang="en-US" altLang="zh-TW" sz="2400" i="1" dirty="0" smtClean="0">
                <a:ea typeface="新細明體" charset="-120"/>
              </a:rPr>
              <a:t>r</a:t>
            </a:r>
            <a:r>
              <a:rPr lang="en-US" altLang="zh-TW" sz="2400" dirty="0" smtClean="0">
                <a:ea typeface="新細明體" charset="-120"/>
              </a:rPr>
              <a:t> is given by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0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 </a:t>
            </a:r>
          </a:p>
        </p:txBody>
      </p:sp>
      <p:sp>
        <p:nvSpPr>
          <p:cNvPr id="1031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8200" y="1066800"/>
            <a:ext cx="4100264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Surface Energy 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b="1" i="1" dirty="0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b="1" i="1" baseline="-25000" dirty="0" smtClean="0">
                <a:solidFill>
                  <a:srgbClr val="FF0000"/>
                </a:solidFill>
                <a:ea typeface="新細明體" charset="-120"/>
              </a:rPr>
              <a:t>S</a:t>
            </a:r>
          </a:p>
          <a:p>
            <a:pPr algn="ctr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Required to form new solid surface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G</a:t>
            </a:r>
            <a:r>
              <a:rPr lang="en-US" altLang="zh-TW" sz="2400" b="1" i="1" baseline="-25000" dirty="0" smtClean="0">
                <a:solidFill>
                  <a:srgbClr val="0000FF"/>
                </a:solidFill>
                <a:ea typeface="新細明體" charset="-120"/>
              </a:rPr>
              <a:t>S</a:t>
            </a:r>
            <a:r>
              <a:rPr lang="en-US" altLang="zh-TW" sz="2400" baseline="-25000" dirty="0" smtClean="0">
                <a:ea typeface="新細明體" charset="-120"/>
              </a:rPr>
              <a:t>  </a:t>
            </a:r>
            <a:r>
              <a:rPr lang="en-US" altLang="zh-TW" sz="2400" dirty="0" smtClean="0">
                <a:ea typeface="新細明體" charset="-120"/>
              </a:rPr>
              <a:t>is energy needed to create a surface.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is specific surface free energy.</a:t>
            </a:r>
          </a:p>
          <a:p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Then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  <a:cs typeface="Times New Roman" pitchFamily="18" charset="0"/>
            </a:endParaRPr>
          </a:p>
          <a:p>
            <a:pPr marL="0" indent="0">
              <a:buNone/>
              <a:tabLst>
                <a:tab pos="95250" algn="l"/>
              </a:tabLst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 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sz="2400" i="1" dirty="0" smtClean="0">
                <a:solidFill>
                  <a:srgbClr val="6600FF"/>
                </a:solidFill>
                <a:ea typeface="新細明體" charset="-120"/>
              </a:rPr>
              <a:t>G</a:t>
            </a:r>
            <a:r>
              <a:rPr lang="en-US" altLang="zh-TW" sz="2400" i="1" baseline="-25000" dirty="0" smtClean="0">
                <a:solidFill>
                  <a:srgbClr val="6600FF"/>
                </a:solidFill>
                <a:ea typeface="新細明體" charset="-120"/>
              </a:rPr>
              <a:t>S</a:t>
            </a:r>
            <a:r>
              <a:rPr lang="en-US" altLang="zh-TW" sz="2400" baseline="-25000" dirty="0" smtClean="0">
                <a:solidFill>
                  <a:srgbClr val="6600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6600FF"/>
                </a:solidFill>
                <a:ea typeface="新細明體" charset="-120"/>
                <a:cs typeface="Times New Roman" pitchFamily="18" charset="0"/>
              </a:rPr>
              <a:t> is retarding energy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.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 algn="ctr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316163" y="5003800"/>
          <a:ext cx="2524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5003800"/>
                        <a:ext cx="2524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230305"/>
              </p:ext>
            </p:extLst>
          </p:nvPr>
        </p:nvGraphicFramePr>
        <p:xfrm>
          <a:off x="5738813" y="4816475"/>
          <a:ext cx="202088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方程式" r:id="rId5" imgW="876240" imgH="241200" progId="Equation.3">
                  <p:embed/>
                </p:oleObj>
              </mc:Choice>
              <mc:Fallback>
                <p:oleObj name="方程式" r:id="rId5" imgW="876240" imgH="241200" progId="Equation.3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4816475"/>
                        <a:ext cx="2020887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436878"/>
              </p:ext>
            </p:extLst>
          </p:nvPr>
        </p:nvGraphicFramePr>
        <p:xfrm>
          <a:off x="1393825" y="5118100"/>
          <a:ext cx="23939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方程式" r:id="rId7" imgW="1079280" imgH="393480" progId="Equation.3">
                  <p:embed/>
                </p:oleObj>
              </mc:Choice>
              <mc:Fallback>
                <p:oleObj name="方程式" r:id="rId7" imgW="1079280" imgH="393480" progId="Equation.3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5118100"/>
                        <a:ext cx="2393950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0CA941-784E-4606-98C7-588668B4E32A}" type="slidenum">
              <a:rPr lang="en-US" altLang="zh-TW" sz="1800"/>
              <a:pPr eaLnBrk="1" hangingPunct="1"/>
              <a:t>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935FBD-BE96-4653-8D01-140EC2568C74}" type="slidenum">
              <a:rPr lang="en-US" altLang="zh-TW" smtClean="0"/>
              <a:pPr/>
              <a:t>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707861" cy="460851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Homogenous Freezing Data </a:t>
            </a: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251520" y="3861048"/>
            <a:ext cx="8352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線接點 6"/>
          <p:cNvCxnSpPr/>
          <p:nvPr/>
        </p:nvCxnSpPr>
        <p:spPr bwMode="auto">
          <a:xfrm>
            <a:off x="251520" y="5373216"/>
            <a:ext cx="8352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字方塊 8"/>
          <p:cNvSpPr txBox="1"/>
          <p:nvPr/>
        </p:nvSpPr>
        <p:spPr>
          <a:xfrm>
            <a:off x="3779912" y="242088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熔化熱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8264" y="2132856"/>
            <a:ext cx="72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最大過冷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533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Total Free Energy Change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Total free energy </a:t>
            </a:r>
            <a:r>
              <a:rPr lang="en-US" altLang="zh-TW" sz="2400" dirty="0" smtClean="0">
                <a:ea typeface="新細明體" charset="-120"/>
              </a:rPr>
              <a:t>is given by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265780"/>
              </p:ext>
            </p:extLst>
          </p:nvPr>
        </p:nvGraphicFramePr>
        <p:xfrm>
          <a:off x="4860032" y="764704"/>
          <a:ext cx="38862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3" imgW="1549400" imgH="419100" progId="Equation.3">
                  <p:embed/>
                </p:oleObj>
              </mc:Choice>
              <mc:Fallback>
                <p:oleObj name="Equation" r:id="rId3" imgW="1549400" imgH="419100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764704"/>
                        <a:ext cx="388620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6019800" y="2971800"/>
            <a:ext cx="1600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Nucleus</a:t>
            </a:r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4953000" y="3886200"/>
            <a:ext cx="1600200" cy="838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/>
              <a:t>Above critical</a:t>
            </a:r>
          </a:p>
          <a:p>
            <a:pPr algn="ctr">
              <a:defRPr/>
            </a:pPr>
            <a:r>
              <a:rPr lang="en-US"/>
              <a:t>radius r*</a:t>
            </a:r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7315200" y="3886200"/>
            <a:ext cx="1600200" cy="838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/>
              <a:t>Below critical</a:t>
            </a:r>
          </a:p>
          <a:p>
            <a:pPr algn="ctr">
              <a:defRPr/>
            </a:pPr>
            <a:r>
              <a:rPr lang="en-US"/>
              <a:t>radius r*</a:t>
            </a:r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5029200" y="5181600"/>
            <a:ext cx="1524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/>
              <a:t>Energy </a:t>
            </a:r>
          </a:p>
          <a:p>
            <a:pPr algn="ctr">
              <a:defRPr/>
            </a:pPr>
            <a:r>
              <a:rPr lang="en-US"/>
              <a:t>lowered by</a:t>
            </a:r>
          </a:p>
          <a:p>
            <a:pPr algn="ctr">
              <a:defRPr/>
            </a:pPr>
            <a:r>
              <a:rPr lang="en-US"/>
              <a:t>growing into</a:t>
            </a:r>
          </a:p>
          <a:p>
            <a:pPr algn="ctr">
              <a:defRPr/>
            </a:pPr>
            <a:r>
              <a:rPr lang="en-US"/>
              <a:t>crystals</a:t>
            </a:r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7543800" y="5181600"/>
            <a:ext cx="1371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>
                <a:ea typeface="新細明體" charset="-120"/>
              </a:rPr>
              <a:t>Energy</a:t>
            </a:r>
          </a:p>
          <a:p>
            <a:pPr algn="ctr" eaLnBrk="1" hangingPunct="1"/>
            <a:r>
              <a:rPr lang="en-US" altLang="zh-TW" dirty="0" smtClean="0">
                <a:ea typeface="新細明體" charset="-120"/>
              </a:rPr>
              <a:t>lowered </a:t>
            </a:r>
            <a:r>
              <a:rPr lang="en-US" altLang="zh-TW" dirty="0">
                <a:ea typeface="新細明體" charset="-120"/>
              </a:rPr>
              <a:t>by</a:t>
            </a:r>
          </a:p>
          <a:p>
            <a:pPr algn="ctr" eaLnBrk="1" hangingPunct="1"/>
            <a:r>
              <a:rPr lang="en-US" altLang="zh-TW" dirty="0" err="1">
                <a:ea typeface="新細明體" charset="-120"/>
              </a:rPr>
              <a:t>redissolving</a:t>
            </a:r>
            <a:endParaRPr lang="en-US" altLang="zh-TW" dirty="0">
              <a:ea typeface="新細明體" charset="-120"/>
            </a:endParaRPr>
          </a:p>
          <a:p>
            <a:pPr algn="ctr" eaLnBrk="1" hangingPunct="1"/>
            <a:endParaRPr lang="en-US" altLang="zh-TW" dirty="0">
              <a:ea typeface="新細明體" charset="-120"/>
            </a:endParaRPr>
          </a:p>
        </p:txBody>
      </p:sp>
      <p:sp>
        <p:nvSpPr>
          <p:cNvPr id="2059" name="Line 15"/>
          <p:cNvSpPr>
            <a:spLocks noChangeShapeType="1"/>
          </p:cNvSpPr>
          <p:nvPr/>
        </p:nvSpPr>
        <p:spPr bwMode="auto">
          <a:xfrm flipH="1">
            <a:off x="5715000" y="3429000"/>
            <a:ext cx="10668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0" name="Line 16"/>
          <p:cNvSpPr>
            <a:spLocks noChangeShapeType="1"/>
          </p:cNvSpPr>
          <p:nvPr/>
        </p:nvSpPr>
        <p:spPr bwMode="auto">
          <a:xfrm>
            <a:off x="6781800" y="3429000"/>
            <a:ext cx="11430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1" name="Line 17"/>
          <p:cNvSpPr>
            <a:spLocks noChangeShapeType="1"/>
          </p:cNvSpPr>
          <p:nvPr/>
        </p:nvSpPr>
        <p:spPr bwMode="auto">
          <a:xfrm>
            <a:off x="5791200" y="47244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2" name="Line 18"/>
          <p:cNvSpPr>
            <a:spLocks noChangeShapeType="1"/>
          </p:cNvSpPr>
          <p:nvPr/>
        </p:nvSpPr>
        <p:spPr bwMode="auto">
          <a:xfrm>
            <a:off x="8229600" y="47244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205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40542"/>
              </p:ext>
            </p:extLst>
          </p:nvPr>
        </p:nvGraphicFramePr>
        <p:xfrm>
          <a:off x="5497513" y="1730375"/>
          <a:ext cx="172243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方程式" r:id="rId5" imgW="723600" imgH="431640" progId="Equation.3">
                  <p:embed/>
                </p:oleObj>
              </mc:Choice>
              <mc:Fallback>
                <p:oleObj name="方程式" r:id="rId5" imgW="723600" imgH="431640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1730375"/>
                        <a:ext cx="1722437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Text Box 20"/>
          <p:cNvSpPr txBox="1">
            <a:spLocks noChangeArrowheads="1"/>
          </p:cNvSpPr>
          <p:nvPr/>
        </p:nvSpPr>
        <p:spPr bwMode="auto">
          <a:xfrm>
            <a:off x="1115616" y="1981200"/>
            <a:ext cx="42819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sz="2400" b="0" dirty="0" smtClean="0">
                <a:ea typeface="新細明體" charset="-120"/>
              </a:rPr>
              <a:t>When </a:t>
            </a:r>
            <a:r>
              <a:rPr lang="en-US" altLang="zh-TW" sz="2400" b="0" i="1" dirty="0" smtClean="0">
                <a:ea typeface="新細明體" charset="-120"/>
              </a:rPr>
              <a:t>r</a:t>
            </a:r>
            <a:r>
              <a:rPr lang="en-US" altLang="zh-TW" sz="2400" b="0" dirty="0" smtClean="0">
                <a:ea typeface="新細明體" charset="-120"/>
              </a:rPr>
              <a:t> = </a:t>
            </a:r>
            <a:r>
              <a:rPr lang="en-US" altLang="zh-TW" sz="2400" b="0" i="1" dirty="0" smtClean="0">
                <a:ea typeface="新細明體" charset="-120"/>
              </a:rPr>
              <a:t>r</a:t>
            </a:r>
            <a:r>
              <a:rPr lang="en-US" altLang="zh-TW" sz="2400" b="0" dirty="0">
                <a:ea typeface="新細明體" charset="-120"/>
              </a:rPr>
              <a:t>*, </a:t>
            </a:r>
            <a:r>
              <a:rPr lang="en-US" altLang="zh-TW" sz="2400" b="0" i="1" dirty="0">
                <a:ea typeface="新細明體" charset="-120"/>
              </a:rPr>
              <a:t>d</a:t>
            </a:r>
            <a:r>
              <a:rPr lang="en-US" altLang="zh-TW" sz="2400" b="0" dirty="0">
                <a:ea typeface="新細明體" charset="-120"/>
              </a:rPr>
              <a:t>(</a:t>
            </a:r>
            <a:r>
              <a:rPr lang="en-US" altLang="zh-TW" sz="2400" b="0" i="1" dirty="0">
                <a:ea typeface="新細明體" charset="-120"/>
                <a:cs typeface="Times New Roman" pitchFamily="18" charset="0"/>
              </a:rPr>
              <a:t>ΔG</a:t>
            </a:r>
            <a:r>
              <a:rPr lang="en-US" altLang="zh-TW" sz="2400" b="0" i="1" baseline="-25000" dirty="0">
                <a:ea typeface="新細明體" charset="-120"/>
                <a:cs typeface="Times New Roman" pitchFamily="18" charset="0"/>
              </a:rPr>
              <a:t>T</a:t>
            </a:r>
            <a:r>
              <a:rPr lang="en-US" altLang="zh-TW" sz="2400" b="0" dirty="0">
                <a:ea typeface="新細明體" charset="-120"/>
                <a:cs typeface="Times New Roman" pitchFamily="18" charset="0"/>
              </a:rPr>
              <a:t>)/</a:t>
            </a:r>
            <a:r>
              <a:rPr lang="en-US" altLang="zh-TW" sz="2400" b="0" i="1" dirty="0" err="1">
                <a:ea typeface="新細明體" charset="-120"/>
                <a:cs typeface="Times New Roman" pitchFamily="18" charset="0"/>
              </a:rPr>
              <a:t>dr</a:t>
            </a:r>
            <a:r>
              <a:rPr lang="en-US" altLang="zh-TW" sz="2400" b="0" dirty="0">
                <a:ea typeface="新細明體" charset="-120"/>
                <a:cs typeface="Times New Roman" pitchFamily="18" charset="0"/>
              </a:rPr>
              <a:t> = </a:t>
            </a:r>
            <a:r>
              <a:rPr lang="en-US" altLang="zh-TW" sz="2400" b="0" dirty="0" smtClean="0">
                <a:ea typeface="新細明體" charset="-120"/>
                <a:cs typeface="Times New Roman" pitchFamily="18" charset="0"/>
              </a:rPr>
              <a:t>0   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</a:t>
            </a:r>
            <a:r>
              <a:rPr lang="en-US" altLang="zh-TW" sz="2400" b="0" dirty="0" smtClean="0">
                <a:ea typeface="新細明體" charset="-120"/>
              </a:rPr>
              <a:t>  </a:t>
            </a:r>
            <a:endParaRPr lang="en-US" altLang="zh-TW" sz="2400" b="0" dirty="0">
              <a:ea typeface="新細明體" charset="-120"/>
            </a:endParaRPr>
          </a:p>
          <a:p>
            <a:pPr eaLnBrk="1" hangingPunct="1"/>
            <a:endParaRPr lang="en-US" altLang="zh-TW" b="0" dirty="0">
              <a:ea typeface="新細明體" charset="-120"/>
            </a:endParaRPr>
          </a:p>
        </p:txBody>
      </p:sp>
      <p:sp>
        <p:nvSpPr>
          <p:cNvPr id="2064" name="Text Box 22"/>
          <p:cNvSpPr txBox="1">
            <a:spLocks noChangeArrowheads="1"/>
          </p:cNvSpPr>
          <p:nvPr/>
        </p:nvSpPr>
        <p:spPr bwMode="auto">
          <a:xfrm>
            <a:off x="2133600" y="4724400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r*</a:t>
            </a:r>
          </a:p>
        </p:txBody>
      </p:sp>
      <p:sp>
        <p:nvSpPr>
          <p:cNvPr id="2065" name="Text Box 23"/>
          <p:cNvSpPr txBox="1">
            <a:spLocks noChangeArrowheads="1"/>
          </p:cNvSpPr>
          <p:nvPr/>
        </p:nvSpPr>
        <p:spPr bwMode="auto">
          <a:xfrm>
            <a:off x="3413125" y="4433888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r</a:t>
            </a:r>
          </a:p>
        </p:txBody>
      </p:sp>
      <p:sp>
        <p:nvSpPr>
          <p:cNvPr id="2066" name="Line 24"/>
          <p:cNvSpPr>
            <a:spLocks noChangeShapeType="1"/>
          </p:cNvSpPr>
          <p:nvPr/>
        </p:nvSpPr>
        <p:spPr bwMode="auto">
          <a:xfrm>
            <a:off x="3657600" y="4648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7" name="Text Box 26"/>
          <p:cNvSpPr txBox="1">
            <a:spLocks noChangeArrowheads="1"/>
          </p:cNvSpPr>
          <p:nvPr/>
        </p:nvSpPr>
        <p:spPr bwMode="auto">
          <a:xfrm>
            <a:off x="304800" y="4267200"/>
            <a:ext cx="539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ΔG</a:t>
            </a:r>
          </a:p>
        </p:txBody>
      </p:sp>
      <p:sp>
        <p:nvSpPr>
          <p:cNvPr id="2068" name="Line 27"/>
          <p:cNvSpPr>
            <a:spLocks noChangeShapeType="1"/>
          </p:cNvSpPr>
          <p:nvPr/>
        </p:nvSpPr>
        <p:spPr bwMode="auto">
          <a:xfrm flipV="1">
            <a:off x="533400" y="33528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9" name="Line 28"/>
          <p:cNvSpPr>
            <a:spLocks noChangeShapeType="1"/>
          </p:cNvSpPr>
          <p:nvPr/>
        </p:nvSpPr>
        <p:spPr bwMode="auto">
          <a:xfrm>
            <a:off x="533400" y="48006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70" name="Text Box 29"/>
          <p:cNvSpPr txBox="1">
            <a:spLocks noChangeArrowheads="1"/>
          </p:cNvSpPr>
          <p:nvPr/>
        </p:nvSpPr>
        <p:spPr bwMode="auto">
          <a:xfrm>
            <a:off x="381000" y="2819400"/>
            <a:ext cx="328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+</a:t>
            </a:r>
          </a:p>
        </p:txBody>
      </p:sp>
      <p:pic>
        <p:nvPicPr>
          <p:cNvPr id="2071" name="Picture 35" descr="C:\Documents and Settings\Naveen\Desktop\Mcgraw\jpegs\edited\critical radiu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7000"/>
            <a:ext cx="3962400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2" name="Text Box 30"/>
          <p:cNvSpPr txBox="1">
            <a:spLocks noChangeArrowheads="1"/>
          </p:cNvSpPr>
          <p:nvPr/>
        </p:nvSpPr>
        <p:spPr bwMode="auto">
          <a:xfrm>
            <a:off x="381000" y="5867400"/>
            <a:ext cx="26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-</a:t>
            </a:r>
          </a:p>
        </p:txBody>
      </p:sp>
      <p:sp>
        <p:nvSpPr>
          <p:cNvPr id="2073" name="Text Box 31"/>
          <p:cNvSpPr txBox="1">
            <a:spLocks noChangeArrowheads="1"/>
          </p:cNvSpPr>
          <p:nvPr/>
        </p:nvSpPr>
        <p:spPr bwMode="auto">
          <a:xfrm>
            <a:off x="2971800" y="5867400"/>
            <a:ext cx="6671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i="1" dirty="0" smtClean="0">
                <a:ea typeface="新細明體" charset="-120"/>
                <a:cs typeface="Times New Roman" pitchFamily="18" charset="0"/>
              </a:rPr>
              <a:t>G</a:t>
            </a:r>
            <a:r>
              <a:rPr lang="en-US" altLang="zh-TW" i="1" baseline="-25000" dirty="0" smtClean="0">
                <a:ea typeface="新細明體" charset="-120"/>
                <a:cs typeface="Times New Roman" pitchFamily="18" charset="0"/>
              </a:rPr>
              <a:t>V</a:t>
            </a:r>
            <a:endParaRPr lang="en-US" altLang="zh-TW" i="1" baseline="-25000" dirty="0">
              <a:ea typeface="新細明體" charset="-120"/>
              <a:cs typeface="Times New Roman" pitchFamily="18" charset="0"/>
            </a:endParaRPr>
          </a:p>
        </p:txBody>
      </p:sp>
      <p:sp>
        <p:nvSpPr>
          <p:cNvPr id="2074" name="Text Box 32"/>
          <p:cNvSpPr txBox="1">
            <a:spLocks noChangeArrowheads="1"/>
          </p:cNvSpPr>
          <p:nvPr/>
        </p:nvSpPr>
        <p:spPr bwMode="auto">
          <a:xfrm>
            <a:off x="1828800" y="2667000"/>
            <a:ext cx="625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i="1" dirty="0" smtClean="0">
                <a:ea typeface="新細明體" charset="-120"/>
                <a:cs typeface="Times New Roman" pitchFamily="18" charset="0"/>
              </a:rPr>
              <a:t>G</a:t>
            </a:r>
            <a:r>
              <a:rPr lang="en-US" altLang="zh-TW" i="1" baseline="-25000" dirty="0" smtClean="0">
                <a:ea typeface="新細明體" charset="-120"/>
                <a:cs typeface="Times New Roman" pitchFamily="18" charset="0"/>
              </a:rPr>
              <a:t>S</a:t>
            </a:r>
            <a:endParaRPr lang="en-US" altLang="zh-TW" i="1" baseline="-25000" dirty="0">
              <a:ea typeface="新細明體" charset="-120"/>
              <a:cs typeface="Times New Roman" pitchFamily="18" charset="0"/>
            </a:endParaRPr>
          </a:p>
        </p:txBody>
      </p:sp>
      <p:sp>
        <p:nvSpPr>
          <p:cNvPr id="2075" name="Text Box 33"/>
          <p:cNvSpPr txBox="1">
            <a:spLocks noChangeArrowheads="1"/>
          </p:cNvSpPr>
          <p:nvPr/>
        </p:nvSpPr>
        <p:spPr bwMode="auto">
          <a:xfrm>
            <a:off x="2667000" y="37338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 i="1" dirty="0">
                <a:ea typeface="新細明體" charset="-120"/>
                <a:cs typeface="Times New Roman" pitchFamily="18" charset="0"/>
              </a:rPr>
              <a:t>G</a:t>
            </a:r>
            <a:r>
              <a:rPr lang="en-US" altLang="zh-TW" i="1" baseline="-25000" dirty="0">
                <a:ea typeface="新細明體" charset="-120"/>
                <a:cs typeface="Times New Roman" pitchFamily="18" charset="0"/>
              </a:rPr>
              <a:t>T</a:t>
            </a:r>
          </a:p>
        </p:txBody>
      </p:sp>
      <p:sp>
        <p:nvSpPr>
          <p:cNvPr id="2076" name="Text Box 36"/>
          <p:cNvSpPr txBox="1">
            <a:spLocks noChangeArrowheads="1"/>
          </p:cNvSpPr>
          <p:nvPr/>
        </p:nvSpPr>
        <p:spPr bwMode="auto">
          <a:xfrm>
            <a:off x="1905000" y="4648200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r*</a:t>
            </a:r>
          </a:p>
        </p:txBody>
      </p:sp>
      <p:sp>
        <p:nvSpPr>
          <p:cNvPr id="2078" name="Slide Number Placeholder 3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5733DF5-133F-4378-BCD7-985CC3DF0324}" type="slidenum">
              <a:rPr lang="en-US" altLang="zh-TW" sz="1800"/>
              <a:pPr eaLnBrk="1" hangingPunct="1"/>
              <a:t>9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8483</TotalTime>
  <Words>2835</Words>
  <Application>Microsoft Office PowerPoint</Application>
  <PresentationFormat>如螢幕大小 (4:3)</PresentationFormat>
  <Paragraphs>529</Paragraphs>
  <Slides>57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新細明體</vt:lpstr>
      <vt:lpstr>Arial</vt:lpstr>
      <vt:lpstr>Symbol</vt:lpstr>
      <vt:lpstr>Times New Roman</vt:lpstr>
      <vt:lpstr>Wingdings</vt:lpstr>
      <vt:lpstr>1_Default Design</vt:lpstr>
      <vt:lpstr>Equation</vt:lpstr>
      <vt:lpstr>方程式</vt:lpstr>
      <vt:lpstr>CHAPTER   4</vt:lpstr>
      <vt:lpstr>PowerPoint 簡報</vt:lpstr>
      <vt:lpstr>PowerPoint 簡報</vt:lpstr>
      <vt:lpstr>Solidification of Metals</vt:lpstr>
      <vt:lpstr>PowerPoint 簡報</vt:lpstr>
      <vt:lpstr>Formation of Stable Nuclei</vt:lpstr>
      <vt:lpstr>Homogenous Nucleation均質孕核</vt:lpstr>
      <vt:lpstr>PowerPoint 簡報</vt:lpstr>
      <vt:lpstr>Total Free Energy Change</vt:lpstr>
      <vt:lpstr>Critical Radius Versus Undercooling</vt:lpstr>
      <vt:lpstr>PowerPoint 簡報</vt:lpstr>
      <vt:lpstr>Heterogeneous Nucleation</vt:lpstr>
      <vt:lpstr>Growth of Crystals and Grain Structure</vt:lpstr>
      <vt:lpstr>Types of Grains</vt:lpstr>
      <vt:lpstr>PowerPoint 簡報</vt:lpstr>
      <vt:lpstr>Casting in Industries</vt:lpstr>
      <vt:lpstr>PowerPoint 簡報</vt:lpstr>
      <vt:lpstr>Grain Structure in Industrial Castings</vt:lpstr>
      <vt:lpstr>Solidification of Single Crystal</vt:lpstr>
      <vt:lpstr>PowerPoint 簡報</vt:lpstr>
      <vt:lpstr>Czochralski Process</vt:lpstr>
      <vt:lpstr>Metallic Solid Solutions</vt:lpstr>
      <vt:lpstr>Substitutional Solid Solution </vt:lpstr>
      <vt:lpstr>Substitutional Solid Solution (Cont..)</vt:lpstr>
      <vt:lpstr>Interstitial Solid Solution </vt:lpstr>
      <vt:lpstr>Crystalline Imperfections</vt:lpstr>
      <vt:lpstr>Point Defects – Vacancy </vt:lpstr>
      <vt:lpstr>Point Defects - Interstitialcy</vt:lpstr>
      <vt:lpstr>Point Defects in Ionic Crystals</vt:lpstr>
      <vt:lpstr>Line Defects – (Dislocations) </vt:lpstr>
      <vt:lpstr>PowerPoint 簡報</vt:lpstr>
      <vt:lpstr>PowerPoint 簡報</vt:lpstr>
      <vt:lpstr>Screw Dislocation</vt:lpstr>
      <vt:lpstr>Mixed Dislocation </vt:lpstr>
      <vt:lpstr>Planar Defects</vt:lpstr>
      <vt:lpstr>Grain Boundaries</vt:lpstr>
      <vt:lpstr>Twin Boundaries</vt:lpstr>
      <vt:lpstr>PowerPoint 簡報</vt:lpstr>
      <vt:lpstr>Other Planar Defects</vt:lpstr>
      <vt:lpstr>PowerPoint 簡報</vt:lpstr>
      <vt:lpstr>Effect of Etching 蝕刻</vt:lpstr>
      <vt:lpstr>PowerPoint 簡報</vt:lpstr>
      <vt:lpstr>Grain Size</vt:lpstr>
      <vt:lpstr>PowerPoint 簡報</vt:lpstr>
      <vt:lpstr>PowerPoint 簡報</vt:lpstr>
      <vt:lpstr>Average Grain Diameter</vt:lpstr>
      <vt:lpstr>Scanning Electron Microscope</vt:lpstr>
      <vt:lpstr>PowerPoint 簡報</vt:lpstr>
      <vt:lpstr>Transmission Electron Microscope</vt:lpstr>
      <vt:lpstr>PowerPoint 簡報</vt:lpstr>
      <vt:lpstr>PowerPoint 簡報</vt:lpstr>
      <vt:lpstr>PowerPoint 簡報</vt:lpstr>
      <vt:lpstr>Scanning Probe Microscopy (SPM)</vt:lpstr>
      <vt:lpstr>Scanning Tunneling Microscope</vt:lpstr>
      <vt:lpstr>PowerPoint 簡報</vt:lpstr>
      <vt:lpstr>Atomic Force Microscope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SJLin</cp:lastModifiedBy>
  <cp:revision>254</cp:revision>
  <dcterms:created xsi:type="dcterms:W3CDTF">2004-06-05T15:49:47Z</dcterms:created>
  <dcterms:modified xsi:type="dcterms:W3CDTF">2016-03-24T00:49:42Z</dcterms:modified>
</cp:coreProperties>
</file>